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70" r:id="rId4"/>
    <p:sldId id="261" r:id="rId5"/>
    <p:sldId id="269" r:id="rId6"/>
    <p:sldId id="262" r:id="rId7"/>
    <p:sldId id="260" r:id="rId8"/>
    <p:sldId id="272" r:id="rId9"/>
    <p:sldId id="274" r:id="rId10"/>
    <p:sldId id="275" r:id="rId11"/>
    <p:sldId id="285" r:id="rId12"/>
    <p:sldId id="277" r:id="rId13"/>
    <p:sldId id="286" r:id="rId14"/>
    <p:sldId id="266" r:id="rId15"/>
    <p:sldId id="282" r:id="rId16"/>
    <p:sldId id="273" r:id="rId17"/>
    <p:sldId id="283" r:id="rId18"/>
    <p:sldId id="276" r:id="rId19"/>
    <p:sldId id="284" r:id="rId20"/>
    <p:sldId id="280" r:id="rId21"/>
    <p:sldId id="278" r:id="rId22"/>
    <p:sldId id="279" r:id="rId23"/>
    <p:sldId id="281" r:id="rId24"/>
    <p:sldId id="267" r:id="rId25"/>
  </p:sldIdLst>
  <p:sldSz cx="12241213" cy="7561263"/>
  <p:notesSz cx="6858000" cy="9144000"/>
  <p:embeddedFontLst>
    <p:embeddedFont>
      <p:font typeface="Montserrat" pitchFamily="2" charset="0"/>
      <p:regular r:id="rId27"/>
      <p:bold r:id="rId28"/>
      <p:italic r:id="rId29"/>
      <p:boldItalic r:id="rId30"/>
    </p:embeddedFont>
    <p:embeddedFont>
      <p:font typeface="Montserrat ExtraBold" panose="020F0502020204030204" pitchFamily="34" charset="0"/>
      <p:bold r:id="rId31"/>
      <p:italic r:id="rId32"/>
      <p:boldItalic r:id="rId33"/>
    </p:embeddedFont>
    <p:embeddedFont>
      <p:font typeface="Montserrat Medium" panose="020F05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3" userDrawn="1">
          <p15:clr>
            <a:srgbClr val="A4A3A4"/>
          </p15:clr>
        </p15:guide>
        <p15:guide id="2" pos="38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рамоева Александра" initials="ХА" lastIdx="1" clrIdx="0">
    <p:extLst>
      <p:ext uri="{19B8F6BF-5375-455C-9EA6-DF929625EA0E}">
        <p15:presenceInfo xmlns:p15="http://schemas.microsoft.com/office/powerpoint/2012/main" userId="8e0099815cc207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4942"/>
    <a:srgbClr val="F2F2F2"/>
    <a:srgbClr val="C0D553"/>
    <a:srgbClr val="CBD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0137" autoAdjust="0"/>
  </p:normalViewPr>
  <p:slideViewPr>
    <p:cSldViewPr snapToGrid="0" showGuides="1">
      <p:cViewPr>
        <p:scale>
          <a:sx n="74" d="100"/>
          <a:sy n="74" d="100"/>
        </p:scale>
        <p:origin x="2144" y="784"/>
      </p:cViewPr>
      <p:guideLst>
        <p:guide orient="horz" pos="1043"/>
        <p:guide pos="38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042FE-C058-4456-975B-74BDFC20432D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1143000"/>
            <a:ext cx="4997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89C7D-1E06-4E0E-A4E6-E2747BB9B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5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89C7D-1E06-4E0E-A4E6-E2747BB9B48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09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89C7D-1E06-4E0E-A4E6-E2747BB9B48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3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0152" y="1237457"/>
            <a:ext cx="9180910" cy="2632440"/>
          </a:xfrm>
        </p:spPr>
        <p:txBody>
          <a:bodyPr anchor="b"/>
          <a:lstStyle>
            <a:lvl1pPr algn="ctr">
              <a:defRPr sz="60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0152" y="3971414"/>
            <a:ext cx="9180910" cy="1825554"/>
          </a:xfrm>
        </p:spPr>
        <p:txBody>
          <a:bodyPr/>
          <a:lstStyle>
            <a:lvl1pPr marL="0" indent="0" algn="ctr">
              <a:buNone/>
              <a:defRPr sz="2410"/>
            </a:lvl1pPr>
            <a:lvl2pPr marL="459029" indent="0" algn="ctr">
              <a:buNone/>
              <a:defRPr sz="2008"/>
            </a:lvl2pPr>
            <a:lvl3pPr marL="918058" indent="0" algn="ctr">
              <a:buNone/>
              <a:defRPr sz="1807"/>
            </a:lvl3pPr>
            <a:lvl4pPr marL="1377086" indent="0" algn="ctr">
              <a:buNone/>
              <a:defRPr sz="1606"/>
            </a:lvl4pPr>
            <a:lvl5pPr marL="1836115" indent="0" algn="ctr">
              <a:buNone/>
              <a:defRPr sz="1606"/>
            </a:lvl5pPr>
            <a:lvl6pPr marL="2295144" indent="0" algn="ctr">
              <a:buNone/>
              <a:defRPr sz="1606"/>
            </a:lvl6pPr>
            <a:lvl7pPr marL="2754173" indent="0" algn="ctr">
              <a:buNone/>
              <a:defRPr sz="1606"/>
            </a:lvl7pPr>
            <a:lvl8pPr marL="3213202" indent="0" algn="ctr">
              <a:buNone/>
              <a:defRPr sz="1606"/>
            </a:lvl8pPr>
            <a:lvl9pPr marL="3672230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72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3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0118" y="402567"/>
            <a:ext cx="2639512" cy="64078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584" y="402567"/>
            <a:ext cx="7765519" cy="6407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497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1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8" y="1885066"/>
            <a:ext cx="10558046" cy="3145275"/>
          </a:xfrm>
        </p:spPr>
        <p:txBody>
          <a:bodyPr anchor="b"/>
          <a:lstStyle>
            <a:lvl1pPr>
              <a:defRPr sz="60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8" y="5060096"/>
            <a:ext cx="10558046" cy="1654026"/>
          </a:xfrm>
        </p:spPr>
        <p:txBody>
          <a:bodyPr/>
          <a:lstStyle>
            <a:lvl1pPr marL="0" indent="0">
              <a:buNone/>
              <a:defRPr sz="2410">
                <a:solidFill>
                  <a:schemeClr val="tx1">
                    <a:tint val="75000"/>
                  </a:schemeClr>
                </a:solidFill>
              </a:defRPr>
            </a:lvl1pPr>
            <a:lvl2pPr marL="459029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8058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7086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61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5144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4173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320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2230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8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583" y="2012836"/>
            <a:ext cx="5202516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114" y="2012836"/>
            <a:ext cx="5202516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86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178" y="402568"/>
            <a:ext cx="10558046" cy="146149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179" y="1853560"/>
            <a:ext cx="5178606" cy="908401"/>
          </a:xfrm>
        </p:spPr>
        <p:txBody>
          <a:bodyPr anchor="b"/>
          <a:lstStyle>
            <a:lvl1pPr marL="0" indent="0">
              <a:buNone/>
              <a:defRPr sz="2410" b="1"/>
            </a:lvl1pPr>
            <a:lvl2pPr marL="459029" indent="0">
              <a:buNone/>
              <a:defRPr sz="2008" b="1"/>
            </a:lvl2pPr>
            <a:lvl3pPr marL="918058" indent="0">
              <a:buNone/>
              <a:defRPr sz="1807" b="1"/>
            </a:lvl3pPr>
            <a:lvl4pPr marL="1377086" indent="0">
              <a:buNone/>
              <a:defRPr sz="1606" b="1"/>
            </a:lvl4pPr>
            <a:lvl5pPr marL="1836115" indent="0">
              <a:buNone/>
              <a:defRPr sz="1606" b="1"/>
            </a:lvl5pPr>
            <a:lvl6pPr marL="2295144" indent="0">
              <a:buNone/>
              <a:defRPr sz="1606" b="1"/>
            </a:lvl6pPr>
            <a:lvl7pPr marL="2754173" indent="0">
              <a:buNone/>
              <a:defRPr sz="1606" b="1"/>
            </a:lvl7pPr>
            <a:lvl8pPr marL="3213202" indent="0">
              <a:buNone/>
              <a:defRPr sz="1606" b="1"/>
            </a:lvl8pPr>
            <a:lvl9pPr marL="3672230" indent="0">
              <a:buNone/>
              <a:defRPr sz="160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179" y="2761961"/>
            <a:ext cx="5178606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114" y="1853560"/>
            <a:ext cx="5204110" cy="908401"/>
          </a:xfrm>
        </p:spPr>
        <p:txBody>
          <a:bodyPr anchor="b"/>
          <a:lstStyle>
            <a:lvl1pPr marL="0" indent="0">
              <a:buNone/>
              <a:defRPr sz="2410" b="1"/>
            </a:lvl1pPr>
            <a:lvl2pPr marL="459029" indent="0">
              <a:buNone/>
              <a:defRPr sz="2008" b="1"/>
            </a:lvl2pPr>
            <a:lvl3pPr marL="918058" indent="0">
              <a:buNone/>
              <a:defRPr sz="1807" b="1"/>
            </a:lvl3pPr>
            <a:lvl4pPr marL="1377086" indent="0">
              <a:buNone/>
              <a:defRPr sz="1606" b="1"/>
            </a:lvl4pPr>
            <a:lvl5pPr marL="1836115" indent="0">
              <a:buNone/>
              <a:defRPr sz="1606" b="1"/>
            </a:lvl5pPr>
            <a:lvl6pPr marL="2295144" indent="0">
              <a:buNone/>
              <a:defRPr sz="1606" b="1"/>
            </a:lvl6pPr>
            <a:lvl7pPr marL="2754173" indent="0">
              <a:buNone/>
              <a:defRPr sz="1606" b="1"/>
            </a:lvl7pPr>
            <a:lvl8pPr marL="3213202" indent="0">
              <a:buNone/>
              <a:defRPr sz="1606" b="1"/>
            </a:lvl8pPr>
            <a:lvl9pPr marL="3672230" indent="0">
              <a:buNone/>
              <a:defRPr sz="160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114" y="2761961"/>
            <a:ext cx="5204110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1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6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50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2" userDrawn="1">
          <p15:clr>
            <a:srgbClr val="FBAE40"/>
          </p15:clr>
        </p15:guide>
        <p15:guide id="2" pos="7408" userDrawn="1">
          <p15:clr>
            <a:srgbClr val="FBAE40"/>
          </p15:clr>
        </p15:guide>
        <p15:guide id="3" pos="303" userDrawn="1">
          <p15:clr>
            <a:srgbClr val="FBAE40"/>
          </p15:clr>
        </p15:guide>
        <p15:guide id="4" orient="horz" pos="295" userDrawn="1">
          <p15:clr>
            <a:srgbClr val="FBAE40"/>
          </p15:clr>
        </p15:guide>
        <p15:guide id="5" orient="horz" pos="44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179" y="504084"/>
            <a:ext cx="3948109" cy="1764295"/>
          </a:xfrm>
        </p:spPr>
        <p:txBody>
          <a:bodyPr anchor="b"/>
          <a:lstStyle>
            <a:lvl1pPr>
              <a:defRPr sz="321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4110" y="1088682"/>
            <a:ext cx="6197114" cy="5373398"/>
          </a:xfr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179" y="2268379"/>
            <a:ext cx="3948109" cy="4202453"/>
          </a:xfrm>
        </p:spPr>
        <p:txBody>
          <a:bodyPr/>
          <a:lstStyle>
            <a:lvl1pPr marL="0" indent="0">
              <a:buNone/>
              <a:defRPr sz="1606"/>
            </a:lvl1pPr>
            <a:lvl2pPr marL="459029" indent="0">
              <a:buNone/>
              <a:defRPr sz="1406"/>
            </a:lvl2pPr>
            <a:lvl3pPr marL="918058" indent="0">
              <a:buNone/>
              <a:defRPr sz="1205"/>
            </a:lvl3pPr>
            <a:lvl4pPr marL="1377086" indent="0">
              <a:buNone/>
              <a:defRPr sz="1004"/>
            </a:lvl4pPr>
            <a:lvl5pPr marL="1836115" indent="0">
              <a:buNone/>
              <a:defRPr sz="1004"/>
            </a:lvl5pPr>
            <a:lvl6pPr marL="2295144" indent="0">
              <a:buNone/>
              <a:defRPr sz="1004"/>
            </a:lvl6pPr>
            <a:lvl7pPr marL="2754173" indent="0">
              <a:buNone/>
              <a:defRPr sz="1004"/>
            </a:lvl7pPr>
            <a:lvl8pPr marL="3213202" indent="0">
              <a:buNone/>
              <a:defRPr sz="1004"/>
            </a:lvl8pPr>
            <a:lvl9pPr marL="3672230" indent="0">
              <a:buNone/>
              <a:defRPr sz="100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45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179" y="504084"/>
            <a:ext cx="3948109" cy="1764295"/>
          </a:xfrm>
        </p:spPr>
        <p:txBody>
          <a:bodyPr anchor="b"/>
          <a:lstStyle>
            <a:lvl1pPr>
              <a:defRPr sz="321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4110" y="1088682"/>
            <a:ext cx="6197114" cy="5373398"/>
          </a:xfrm>
        </p:spPr>
        <p:txBody>
          <a:bodyPr anchor="t"/>
          <a:lstStyle>
            <a:lvl1pPr marL="0" indent="0">
              <a:buNone/>
              <a:defRPr sz="3213"/>
            </a:lvl1pPr>
            <a:lvl2pPr marL="459029" indent="0">
              <a:buNone/>
              <a:defRPr sz="2811"/>
            </a:lvl2pPr>
            <a:lvl3pPr marL="918058" indent="0">
              <a:buNone/>
              <a:defRPr sz="2410"/>
            </a:lvl3pPr>
            <a:lvl4pPr marL="1377086" indent="0">
              <a:buNone/>
              <a:defRPr sz="2008"/>
            </a:lvl4pPr>
            <a:lvl5pPr marL="1836115" indent="0">
              <a:buNone/>
              <a:defRPr sz="2008"/>
            </a:lvl5pPr>
            <a:lvl6pPr marL="2295144" indent="0">
              <a:buNone/>
              <a:defRPr sz="2008"/>
            </a:lvl6pPr>
            <a:lvl7pPr marL="2754173" indent="0">
              <a:buNone/>
              <a:defRPr sz="2008"/>
            </a:lvl7pPr>
            <a:lvl8pPr marL="3213202" indent="0">
              <a:buNone/>
              <a:defRPr sz="2008"/>
            </a:lvl8pPr>
            <a:lvl9pPr marL="3672230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179" y="2268379"/>
            <a:ext cx="3948109" cy="4202453"/>
          </a:xfrm>
        </p:spPr>
        <p:txBody>
          <a:bodyPr/>
          <a:lstStyle>
            <a:lvl1pPr marL="0" indent="0">
              <a:buNone/>
              <a:defRPr sz="1606"/>
            </a:lvl1pPr>
            <a:lvl2pPr marL="459029" indent="0">
              <a:buNone/>
              <a:defRPr sz="1406"/>
            </a:lvl2pPr>
            <a:lvl3pPr marL="918058" indent="0">
              <a:buNone/>
              <a:defRPr sz="1205"/>
            </a:lvl3pPr>
            <a:lvl4pPr marL="1377086" indent="0">
              <a:buNone/>
              <a:defRPr sz="1004"/>
            </a:lvl4pPr>
            <a:lvl5pPr marL="1836115" indent="0">
              <a:buNone/>
              <a:defRPr sz="1004"/>
            </a:lvl5pPr>
            <a:lvl6pPr marL="2295144" indent="0">
              <a:buNone/>
              <a:defRPr sz="1004"/>
            </a:lvl6pPr>
            <a:lvl7pPr marL="2754173" indent="0">
              <a:buNone/>
              <a:defRPr sz="1004"/>
            </a:lvl7pPr>
            <a:lvl8pPr marL="3213202" indent="0">
              <a:buNone/>
              <a:defRPr sz="1004"/>
            </a:lvl8pPr>
            <a:lvl9pPr marL="3672230" indent="0">
              <a:buNone/>
              <a:defRPr sz="100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3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584" y="402568"/>
            <a:ext cx="10558046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584" y="2012836"/>
            <a:ext cx="10558046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583" y="7008171"/>
            <a:ext cx="275427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1BB10-F803-40F1-9A2F-43BD6AFFE45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902" y="7008171"/>
            <a:ext cx="4131409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5357" y="7008171"/>
            <a:ext cx="275427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A7325-C5FC-4A13-9499-7AF882845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50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8058" rtl="0" eaLnBrk="1" latinLnBrk="0" hangingPunct="1">
        <a:lnSpc>
          <a:spcPct val="90000"/>
        </a:lnSpc>
        <a:spcBef>
          <a:spcPct val="0"/>
        </a:spcBef>
        <a:buNone/>
        <a:defRPr sz="44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514" indent="-229514" algn="l" defTabSz="918058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543" indent="-229514" algn="l" defTabSz="918058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10" kern="1200">
          <a:solidFill>
            <a:schemeClr val="tx1"/>
          </a:solidFill>
          <a:latin typeface="+mn-lt"/>
          <a:ea typeface="+mn-ea"/>
          <a:cs typeface="+mn-cs"/>
        </a:defRPr>
      </a:lvl2pPr>
      <a:lvl3pPr marL="1147572" indent="-229514" algn="l" defTabSz="918058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601" indent="-229514" algn="l" defTabSz="918058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630" indent="-229514" algn="l" defTabSz="918058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658" indent="-229514" algn="l" defTabSz="918058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687" indent="-229514" algn="l" defTabSz="918058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716" indent="-229514" algn="l" defTabSz="918058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745" indent="-229514" algn="l" defTabSz="918058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8058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29" algn="l" defTabSz="918058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058" algn="l" defTabSz="918058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086" algn="l" defTabSz="918058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115" algn="l" defTabSz="918058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144" algn="l" defTabSz="918058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173" algn="l" defTabSz="918058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202" algn="l" defTabSz="918058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230" algn="l" defTabSz="918058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microsoft.com/office/2007/relationships/hdphoto" Target="../media/hdphoto5.wdp"/><Relationship Id="rId12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0.jpg"/><Relationship Id="rId5" Type="http://schemas.openxmlformats.org/officeDocument/2006/relationships/image" Target="../media/image96.png"/><Relationship Id="rId10" Type="http://schemas.openxmlformats.org/officeDocument/2006/relationships/image" Target="../media/image99.jpg"/><Relationship Id="rId4" Type="http://schemas.openxmlformats.org/officeDocument/2006/relationships/image" Target="../media/image95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png"/><Relationship Id="rId26" Type="http://schemas.openxmlformats.org/officeDocument/2006/relationships/image" Target="../media/image28.jp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9.jpg"/><Relationship Id="rId50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6" Type="http://schemas.openxmlformats.org/officeDocument/2006/relationships/image" Target="../media/image18.png"/><Relationship Id="rId29" Type="http://schemas.openxmlformats.org/officeDocument/2006/relationships/image" Target="../media/image31.jpg"/><Relationship Id="rId11" Type="http://schemas.openxmlformats.org/officeDocument/2006/relationships/image" Target="../media/image13.jpg"/><Relationship Id="rId24" Type="http://schemas.openxmlformats.org/officeDocument/2006/relationships/image" Target="../media/image26.jp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23" Type="http://schemas.openxmlformats.org/officeDocument/2006/relationships/image" Target="../media/image25.png"/><Relationship Id="rId28" Type="http://schemas.openxmlformats.org/officeDocument/2006/relationships/image" Target="../media/image30.jpg"/><Relationship Id="rId36" Type="http://schemas.openxmlformats.org/officeDocument/2006/relationships/image" Target="../media/image38.png"/><Relationship Id="rId49" Type="http://schemas.openxmlformats.org/officeDocument/2006/relationships/image" Target="../media/image51.jpg"/><Relationship Id="rId10" Type="http://schemas.openxmlformats.org/officeDocument/2006/relationships/image" Target="../media/image12.jp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jpg"/><Relationship Id="rId22" Type="http://schemas.openxmlformats.org/officeDocument/2006/relationships/image" Target="../media/image24.jp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8" Type="http://schemas.openxmlformats.org/officeDocument/2006/relationships/image" Target="../media/image10.png"/><Relationship Id="rId51" Type="http://schemas.openxmlformats.org/officeDocument/2006/relationships/image" Target="../media/image3.png"/><Relationship Id="rId3" Type="http://schemas.openxmlformats.org/officeDocument/2006/relationships/image" Target="../media/image5.jp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20" Type="http://schemas.openxmlformats.org/officeDocument/2006/relationships/image" Target="../media/image22.jp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microsoft.com/office/2007/relationships/hdphoto" Target="../media/hdphoto10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.png"/><Relationship Id="rId4" Type="http://schemas.openxmlformats.org/officeDocument/2006/relationships/hyperlink" Target="https://realty.rbc.ru/news/61b300ab9a794799b0ca9af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mo-realty.ru" TargetMode="Externa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.png"/><Relationship Id="rId5" Type="http://schemas.openxmlformats.org/officeDocument/2006/relationships/image" Target="../media/image55.png"/><Relationship Id="rId10" Type="http://schemas.microsoft.com/office/2007/relationships/hdphoto" Target="../media/hdphoto1.wdp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p.ru/daily/27388/4582723/" TargetMode="External"/><Relationship Id="rId13" Type="http://schemas.openxmlformats.org/officeDocument/2006/relationships/hyperlink" Target="https://www.bfm.ru/news/536734" TargetMode="External"/><Relationship Id="rId18" Type="http://schemas.openxmlformats.org/officeDocument/2006/relationships/image" Target="../media/image71.png"/><Relationship Id="rId3" Type="http://schemas.openxmlformats.org/officeDocument/2006/relationships/image" Target="../media/image65.png"/><Relationship Id="rId21" Type="http://schemas.openxmlformats.org/officeDocument/2006/relationships/hyperlink" Target="https://stroi.mos.ru/articles/ekologhichnost-biofil-nyi-dizain-i-enierghoeffiektivnost-chto-takoie-zielienyie-ofisy" TargetMode="External"/><Relationship Id="rId7" Type="http://schemas.openxmlformats.org/officeDocument/2006/relationships/hyperlink" Target="https://lenta.ru/news/2022/12/20/biznes/" TargetMode="External"/><Relationship Id="rId12" Type="http://schemas.openxmlformats.org/officeDocument/2006/relationships/hyperlink" Target="https://realty.ria.ru/20220809/analitika-1808026277.html" TargetMode="External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.rbc.ru/demo/647ef8b49a79479b53c1345d" TargetMode="External"/><Relationship Id="rId11" Type="http://schemas.openxmlformats.org/officeDocument/2006/relationships/hyperlink" Target="https://www.kommersant.ru/doc/5338334" TargetMode="External"/><Relationship Id="rId5" Type="http://schemas.openxmlformats.org/officeDocument/2006/relationships/image" Target="../media/image67.png"/><Relationship Id="rId15" Type="http://schemas.openxmlformats.org/officeDocument/2006/relationships/image" Target="../media/image68.png"/><Relationship Id="rId10" Type="http://schemas.openxmlformats.org/officeDocument/2006/relationships/hyperlink" Target="https://www.forbes.ru/biznes/499069-do-mysej-kvartirnye-investory-unosat-svoi-den-gi-na-ofisnyj-rynok" TargetMode="External"/><Relationship Id="rId19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hyperlink" Target="https://www.m24.ru/shows1/50/630373" TargetMode="External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3.wdp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67186E18-5BDE-701F-E886-0E539F2371C9}"/>
              </a:ext>
            </a:extLst>
          </p:cNvPr>
          <p:cNvCxnSpPr>
            <a:cxnSpLocks/>
          </p:cNvCxnSpPr>
          <p:nvPr/>
        </p:nvCxnSpPr>
        <p:spPr>
          <a:xfrm>
            <a:off x="10360359" y="0"/>
            <a:ext cx="0" cy="773176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8D9CFB9-4A0B-501D-D5A6-9AE72018AB95}"/>
              </a:ext>
            </a:extLst>
          </p:cNvPr>
          <p:cNvCxnSpPr>
            <a:cxnSpLocks/>
          </p:cNvCxnSpPr>
          <p:nvPr/>
        </p:nvCxnSpPr>
        <p:spPr>
          <a:xfrm>
            <a:off x="0" y="1986898"/>
            <a:ext cx="8572576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CB6FC5-D0EA-2382-1B89-982BC21BA70B}"/>
              </a:ext>
            </a:extLst>
          </p:cNvPr>
          <p:cNvSpPr txBox="1"/>
          <p:nvPr/>
        </p:nvSpPr>
        <p:spPr>
          <a:xfrm>
            <a:off x="379289" y="2429318"/>
            <a:ext cx="2350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D24942"/>
                </a:solidFill>
                <a:latin typeface="Montserrat ExtraBold" panose="00000900000000000000" pitchFamily="2" charset="-52"/>
                <a:ea typeface="Roboto Black" panose="02000000000000000000" pitchFamily="2" charset="0"/>
                <a:cs typeface="Roboto Black" panose="02000000000000000000" pitchFamily="2" charset="0"/>
              </a:rPr>
              <a:t>PR </a:t>
            </a:r>
            <a:endParaRPr lang="ru-RU" sz="8000" dirty="0">
              <a:solidFill>
                <a:srgbClr val="D24942"/>
              </a:solidFill>
              <a:latin typeface="Montserrat ExtraBold" panose="00000900000000000000" pitchFamily="2" charset="-52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E891323-945C-1C8F-E132-73494786567F}"/>
              </a:ext>
            </a:extLst>
          </p:cNvPr>
          <p:cNvGrpSpPr/>
          <p:nvPr/>
        </p:nvGrpSpPr>
        <p:grpSpPr>
          <a:xfrm>
            <a:off x="481361" y="5041501"/>
            <a:ext cx="3050394" cy="390009"/>
            <a:chOff x="479425" y="4750137"/>
            <a:chExt cx="3038131" cy="38844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22C37B9-7A3A-1667-9059-16FBEF3990DD}"/>
                </a:ext>
              </a:extLst>
            </p:cNvPr>
            <p:cNvSpPr/>
            <p:nvPr/>
          </p:nvSpPr>
          <p:spPr>
            <a:xfrm>
              <a:off x="479425" y="4750137"/>
              <a:ext cx="3038131" cy="388441"/>
            </a:xfrm>
            <a:prstGeom prst="roundRect">
              <a:avLst>
                <a:gd name="adj" fmla="val 50000"/>
              </a:avLst>
            </a:prstGeom>
            <a:solidFill>
              <a:srgbClr val="CBD842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8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3F6E67-2FA3-3E15-A05A-0441AC9801B9}"/>
                </a:ext>
              </a:extLst>
            </p:cNvPr>
            <p:cNvSpPr txBox="1"/>
            <p:nvPr/>
          </p:nvSpPr>
          <p:spPr>
            <a:xfrm>
              <a:off x="686590" y="4777816"/>
              <a:ext cx="1831572" cy="338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6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ExtraBold" panose="00000900000000000000" pitchFamily="2" charset="-52"/>
                  <a:ea typeface="Roboto Black" panose="02000000000000000000" pitchFamily="2" charset="0"/>
                  <a:cs typeface="Roboto Black" panose="02000000000000000000" pitchFamily="2" charset="0"/>
                </a:rPr>
                <a:t>Ознакомиться</a:t>
              </a:r>
            </a:p>
          </p:txBody>
        </p: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C295877D-3854-48B2-097A-E87BD856A7F3}"/>
                </a:ext>
              </a:extLst>
            </p:cNvPr>
            <p:cNvCxnSpPr>
              <a:cxnSpLocks/>
            </p:cNvCxnSpPr>
            <p:nvPr/>
          </p:nvCxnSpPr>
          <p:spPr>
            <a:xfrm>
              <a:off x="2550026" y="4944357"/>
              <a:ext cx="681829" cy="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>
            <a:hlinkClick r:id="rId2" action="ppaction://hlinksldjump"/>
            <a:extLst>
              <a:ext uri="{FF2B5EF4-FFF2-40B4-BE49-F238E27FC236}">
                <a16:creationId xmlns:a16="http://schemas.microsoft.com/office/drawing/2014/main" id="{9432B3F6-5D8A-E7D1-80EF-0C29E886BBC3}"/>
              </a:ext>
            </a:extLst>
          </p:cNvPr>
          <p:cNvSpPr/>
          <p:nvPr/>
        </p:nvSpPr>
        <p:spPr>
          <a:xfrm>
            <a:off x="481013" y="5041501"/>
            <a:ext cx="3050742" cy="390009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3" action="ppaction://hlinksldjump"/>
            <a:extLst>
              <a:ext uri="{FF2B5EF4-FFF2-40B4-BE49-F238E27FC236}">
                <a16:creationId xmlns:a16="http://schemas.microsoft.com/office/drawing/2014/main" id="{1F9B3C0F-C60C-DE12-9003-50FF839A1578}"/>
              </a:ext>
            </a:extLst>
          </p:cNvPr>
          <p:cNvSpPr/>
          <p:nvPr/>
        </p:nvSpPr>
        <p:spPr>
          <a:xfrm>
            <a:off x="10519158" y="464450"/>
            <a:ext cx="1244660" cy="332749"/>
          </a:xfrm>
          <a:prstGeom prst="rect">
            <a:avLst/>
          </a:prstGeom>
          <a:solidFill>
            <a:srgbClr val="F2F2F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3ABE8-6C0B-0FE5-53B7-9CCA80343209}"/>
              </a:ext>
            </a:extLst>
          </p:cNvPr>
          <p:cNvSpPr txBox="1"/>
          <p:nvPr/>
        </p:nvSpPr>
        <p:spPr>
          <a:xfrm>
            <a:off x="417253" y="3735848"/>
            <a:ext cx="386598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 ExtraBold" panose="00000900000000000000" pitchFamily="2" charset="-52"/>
                <a:ea typeface="Roboto Black" panose="02000000000000000000" pitchFamily="2" charset="0"/>
                <a:cs typeface="Roboto Black" panose="02000000000000000000" pitchFamily="2" charset="0"/>
              </a:rPr>
              <a:t>в сегменте </a:t>
            </a:r>
            <a:r>
              <a:rPr lang="ru-RU" sz="2000" dirty="0">
                <a:latin typeface="Montserrat ExtraBold" panose="00000900000000000000" pitchFamily="2" charset="-52"/>
                <a:ea typeface="Roboto Black" panose="02000000000000000000" pitchFamily="2" charset="0"/>
                <a:cs typeface="Roboto Black" panose="02000000000000000000" pitchFamily="2" charset="0"/>
              </a:rPr>
              <a:t>недвижимости</a:t>
            </a:r>
            <a:r>
              <a:rPr lang="ru-RU" sz="1800" dirty="0">
                <a:latin typeface="Montserrat ExtraBold" panose="00000900000000000000" pitchFamily="2" charset="-52"/>
                <a:ea typeface="Roboto Black" panose="02000000000000000000" pitchFamily="2" charset="0"/>
                <a:cs typeface="Roboto Black" panose="02000000000000000000" pitchFamily="2" charset="0"/>
              </a:rPr>
              <a:t> и строительства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3BE82ED-E262-9B31-066E-E483AF241661}"/>
              </a:ext>
            </a:extLst>
          </p:cNvPr>
          <p:cNvGrpSpPr/>
          <p:nvPr/>
        </p:nvGrpSpPr>
        <p:grpSpPr>
          <a:xfrm>
            <a:off x="481360" y="456718"/>
            <a:ext cx="6059601" cy="356673"/>
            <a:chOff x="481360" y="527838"/>
            <a:chExt cx="6059601" cy="35667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E2E37FE-A820-87BE-35FF-6D38EE7D3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2522" b="4396"/>
            <a:stretch/>
          </p:blipFill>
          <p:spPr>
            <a:xfrm>
              <a:off x="481360" y="527838"/>
              <a:ext cx="3645389" cy="3566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AFF4E8E6-58E0-5DE7-10D1-44CAE724F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5" t="1" b="1550"/>
            <a:stretch/>
          </p:blipFill>
          <p:spPr>
            <a:xfrm>
              <a:off x="4022374" y="540224"/>
              <a:ext cx="2518587" cy="334798"/>
            </a:xfrm>
            <a:prstGeom prst="rect">
              <a:avLst/>
            </a:prstGeom>
          </p:spPr>
        </p:pic>
      </p:grpSp>
      <p:pic>
        <p:nvPicPr>
          <p:cNvPr id="1026" name="Picture 2" descr="строящийся многоэтажный жилой городской район с благоустройством и зеленью">
            <a:extLst>
              <a:ext uri="{FF2B5EF4-FFF2-40B4-BE49-F238E27FC236}">
                <a16:creationId xmlns:a16="http://schemas.microsoft.com/office/drawing/2014/main" id="{87445950-C95D-CFAD-AF25-78E30892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40" y="1326286"/>
            <a:ext cx="7298399" cy="547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CAF8C50-217A-BB95-86B5-EB21F4360242}"/>
              </a:ext>
            </a:extLst>
          </p:cNvPr>
          <p:cNvGrpSpPr/>
          <p:nvPr/>
        </p:nvGrpSpPr>
        <p:grpSpPr>
          <a:xfrm>
            <a:off x="4022374" y="6139184"/>
            <a:ext cx="893183" cy="893183"/>
            <a:chOff x="10869142" y="1317252"/>
            <a:chExt cx="893183" cy="893183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DB600CB-EB19-FAD6-4E67-3A76C32A3022}"/>
                </a:ext>
              </a:extLst>
            </p:cNvPr>
            <p:cNvSpPr/>
            <p:nvPr/>
          </p:nvSpPr>
          <p:spPr>
            <a:xfrm>
              <a:off x="10869142" y="1317252"/>
              <a:ext cx="893183" cy="893183"/>
            </a:xfrm>
            <a:prstGeom prst="ellipse">
              <a:avLst/>
            </a:prstGeom>
            <a:solidFill>
              <a:srgbClr val="D249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8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7EC9C25A-D2D7-07BC-A886-6D11A70A153A}"/>
                </a:ext>
              </a:extLst>
            </p:cNvPr>
            <p:cNvGrpSpPr/>
            <p:nvPr/>
          </p:nvGrpSpPr>
          <p:grpSpPr>
            <a:xfrm>
              <a:off x="11032440" y="1461500"/>
              <a:ext cx="581827" cy="581827"/>
              <a:chOff x="11027401" y="1436150"/>
              <a:chExt cx="609557" cy="609557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6A0A4403-48FB-C5C7-96B7-9A4725DD2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F1332A23-E4A3-CD1E-0C56-CE41BDBEC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A6416375-0BC9-800F-88D3-619B23046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EDE0A011-E80F-D07E-5FB2-4F8657E2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76442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B1CE36E-E659-F041-1425-BBFB5008D6B7}"/>
              </a:ext>
            </a:extLst>
          </p:cNvPr>
          <p:cNvCxnSpPr>
            <a:cxnSpLocks/>
          </p:cNvCxnSpPr>
          <p:nvPr/>
        </p:nvCxnSpPr>
        <p:spPr>
          <a:xfrm flipH="1">
            <a:off x="-161116" y="3590344"/>
            <a:ext cx="12482886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7FAF9B-1EFC-3423-5B75-9AE6EAFDC5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8236" y="1368425"/>
            <a:ext cx="2663541" cy="57245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880EE8-9BCB-3ECF-0334-E530A8112AA7}"/>
              </a:ext>
            </a:extLst>
          </p:cNvPr>
          <p:cNvSpPr/>
          <p:nvPr/>
        </p:nvSpPr>
        <p:spPr bwMode="auto">
          <a:xfrm>
            <a:off x="363593" y="1902900"/>
            <a:ext cx="7811567" cy="1622368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Девелопер </a:t>
            </a:r>
            <a:r>
              <a:rPr lang="en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UDS  </a:t>
            </a:r>
            <a:r>
              <a:rPr lang="en" sz="1200" dirty="0">
                <a:solidFill>
                  <a:schemeClr val="bg1">
                    <a:lumMod val="50000"/>
                  </a:schemeClr>
                </a:solidFill>
              </a:rPr>
              <a:t>- 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флагман  рынка недвижимости в Удмуртской республике. Компания уже давно не ограничивается рамками Ижевска, активно реализует проекты в Москве и Перми, имеет построенный объект в Смоленске, а также земельный фонд в Нижнем Новгороде.  </a:t>
            </a:r>
          </a:p>
          <a:p>
            <a:pPr>
              <a:defRPr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Уже 15 лет команда работает в условиях высококонкурентного рынка. Компетенции компании позволяют провести работы от этапа проектирования до услуги обслуживания жилого комплекса после ввода в эксплуатацию. Этот комплексный подход обеспечивает гарантию высокого качества недвижимости </a:t>
            </a:r>
            <a:r>
              <a:rPr lang="e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UDS.   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2D2E112-1161-ADE6-8CF9-894D671D369B}"/>
              </a:ext>
            </a:extLst>
          </p:cNvPr>
          <p:cNvGrpSpPr/>
          <p:nvPr/>
        </p:nvGrpSpPr>
        <p:grpSpPr>
          <a:xfrm>
            <a:off x="353752" y="5082558"/>
            <a:ext cx="7831123" cy="2129802"/>
            <a:chOff x="3999296" y="5060786"/>
            <a:chExt cx="7831123" cy="2129802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D2C2AC7-C5B5-AD37-1BC9-3296C079DCDD}"/>
                </a:ext>
              </a:extLst>
            </p:cNvPr>
            <p:cNvSpPr/>
            <p:nvPr/>
          </p:nvSpPr>
          <p:spPr bwMode="auto">
            <a:xfrm>
              <a:off x="3999296" y="5060786"/>
              <a:ext cx="1578429" cy="329707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/>
            <a:p>
              <a:pPr algn="just"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  <a:endParaRPr lang="en-US" sz="1400" b="1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CDEA85-E210-7462-E741-A03AA3A09C02}"/>
                </a:ext>
              </a:extLst>
            </p:cNvPr>
            <p:cNvSpPr txBox="1"/>
            <p:nvPr/>
          </p:nvSpPr>
          <p:spPr bwMode="auto">
            <a:xfrm>
              <a:off x="4009137" y="5393813"/>
              <a:ext cx="7821282" cy="1796775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6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400"/>
                </a:spcAft>
              </a:pPr>
              <a:r>
                <a:rPr lang="ru-RU" dirty="0"/>
                <a:t>Рост цитируемости ЖК K</a:t>
              </a:r>
              <a:r>
                <a:rPr lang="en-US" dirty="0" err="1"/>
                <a:t>inetik</a:t>
              </a:r>
              <a:r>
                <a:rPr lang="en-US" dirty="0"/>
                <a:t> в</a:t>
              </a:r>
              <a:r>
                <a:rPr lang="ru-RU" dirty="0"/>
                <a:t> отраслевых СМИ в 3 раза.</a:t>
              </a:r>
            </a:p>
            <a:p>
              <a:pPr>
                <a:spcAft>
                  <a:spcPts val="400"/>
                </a:spcAft>
              </a:pPr>
              <a:r>
                <a:rPr lang="ru-RU" dirty="0"/>
                <a:t>Рост упоминаний бренда девелоперской компании на федеральном уровне в 2 раза</a:t>
              </a:r>
              <a:r>
                <a:rPr lang="en-US" dirty="0"/>
                <a:t>.</a:t>
              </a:r>
              <a:endParaRPr lang="ru-RU" dirty="0"/>
            </a:p>
            <a:p>
              <a:pPr>
                <a:spcAft>
                  <a:spcPts val="400"/>
                </a:spcAft>
              </a:pPr>
              <a:r>
                <a:rPr lang="ru-RU" dirty="0"/>
                <a:t>Получение наград премии </a:t>
              </a:r>
              <a:r>
                <a:rPr lang="en-US" dirty="0"/>
                <a:t>Move Realty Awards.</a:t>
              </a:r>
              <a:endParaRPr lang="ru-RU" dirty="0"/>
            </a:p>
            <a:p>
              <a:pPr>
                <a:spcAft>
                  <a:spcPts val="400"/>
                </a:spcAft>
              </a:pPr>
              <a:r>
                <a:rPr lang="ru-RU" dirty="0"/>
                <a:t>Регулярное освещение событий, связанных с ЖК </a:t>
              </a:r>
              <a:r>
                <a:rPr lang="en" dirty="0"/>
                <a:t>Kinetik , </a:t>
              </a:r>
              <a:r>
                <a:rPr lang="ru-RU" dirty="0"/>
                <a:t>через публикацию рыночных пресс-релизов в СМИ. </a:t>
              </a:r>
              <a:endParaRPr dirty="0"/>
            </a:p>
            <a:p>
              <a:pPr>
                <a:spcAft>
                  <a:spcPts val="400"/>
                </a:spcAft>
              </a:pPr>
              <a:r>
                <a:rPr lang="ru-RU" dirty="0"/>
                <a:t>Постоянная коммуникация с журналистами с целью организации экспертных публикаций в поддержку доверия к бренду девелоперской компании и упоминаний ЖК </a:t>
              </a:r>
              <a:r>
                <a:rPr lang="en" dirty="0"/>
                <a:t>Kinetik </a:t>
              </a:r>
              <a:r>
                <a:rPr lang="ru-RU" dirty="0"/>
                <a:t>в охватных СМИ. </a:t>
              </a:r>
              <a:endParaRPr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DC3B78F-C196-2D13-39CC-A39031843B31}"/>
              </a:ext>
            </a:extLst>
          </p:cNvPr>
          <p:cNvGrpSpPr/>
          <p:nvPr/>
        </p:nvGrpSpPr>
        <p:grpSpPr>
          <a:xfrm>
            <a:off x="364638" y="3805129"/>
            <a:ext cx="7821283" cy="1116333"/>
            <a:chOff x="4010182" y="3808095"/>
            <a:chExt cx="7821283" cy="1116333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F29CA7EC-EF6F-4DD4-7107-B96DC47A2295}"/>
                </a:ext>
              </a:extLst>
            </p:cNvPr>
            <p:cNvSpPr txBox="1"/>
            <p:nvPr/>
          </p:nvSpPr>
          <p:spPr bwMode="auto">
            <a:xfrm>
              <a:off x="4010182" y="4179223"/>
              <a:ext cx="7821283" cy="745205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6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Привлечение внимания к новому проекту компании </a:t>
              </a:r>
              <a:r>
                <a:rPr lang="en" dirty="0"/>
                <a:t>UDS </a:t>
              </a:r>
              <a:r>
                <a:rPr lang="ru-RU" dirty="0"/>
                <a:t>в Москве ЖК </a:t>
              </a:r>
              <a:r>
                <a:rPr lang="en" dirty="0"/>
                <a:t>Kinetik</a:t>
              </a:r>
            </a:p>
            <a:p>
              <a:r>
                <a:rPr lang="ru-RU" dirty="0"/>
                <a:t>Поддержка продаж квартир в ЖК </a:t>
              </a:r>
              <a:r>
                <a:rPr lang="en" dirty="0" err="1"/>
                <a:t>Kinetik</a:t>
              </a:r>
              <a:r>
                <a:rPr lang="ru-RU" dirty="0"/>
                <a:t>.Формирование доверия к бренду девелопера </a:t>
              </a:r>
              <a:r>
                <a:rPr lang="en" dirty="0"/>
                <a:t>UDS </a:t>
              </a:r>
              <a:r>
                <a:rPr lang="ru-RU" dirty="0"/>
                <a:t>среди ЦА Москвы и Московской области</a:t>
              </a:r>
              <a:endParaRPr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5467FC-92FC-B54C-A3CA-7866EAD2FDB8}"/>
                </a:ext>
              </a:extLst>
            </p:cNvPr>
            <p:cNvSpPr txBox="1"/>
            <p:nvPr/>
          </p:nvSpPr>
          <p:spPr>
            <a:xfrm>
              <a:off x="4022374" y="3808095"/>
              <a:ext cx="8572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Цели:</a:t>
              </a:r>
              <a:r>
                <a:rPr lang="ru-RU" sz="1800" b="1" dirty="0"/>
                <a:t>  </a:t>
              </a:r>
              <a:endParaRPr lang="ru-RU" dirty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A567E3C-BB56-E6EB-5571-9A19BDBE1E42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31D73078-E4D3-4167-814A-3C5F46ABE891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F4D2B938-67CE-8A84-C462-B5421D5C0C51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9D0DB8-CD79-C725-F46F-BC76D4C77D52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6F94F1D5-6EB4-209F-02B1-219AB530CB95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92948CEC-621B-A6F0-75D2-933D33694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8901BF4A-77A8-2078-E3F2-D87706A6E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6BF27C9-B9BE-7E12-76C6-AFC27850F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30" y="909770"/>
            <a:ext cx="2798545" cy="778346"/>
          </a:xfrm>
          <a:prstGeom prst="rect">
            <a:avLst/>
          </a:prstGeom>
        </p:spPr>
      </p:pic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51BE1513-256C-84F9-82A4-49C5BF93C27D}"/>
              </a:ext>
            </a:extLst>
          </p:cNvPr>
          <p:cNvCxnSpPr>
            <a:cxnSpLocks/>
          </p:cNvCxnSpPr>
          <p:nvPr/>
        </p:nvCxnSpPr>
        <p:spPr>
          <a:xfrm>
            <a:off x="12321770" y="642368"/>
            <a:ext cx="0" cy="6676752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5CF73C2B-D362-76E0-A2AA-91C4B31E814C}"/>
              </a:ext>
            </a:extLst>
          </p:cNvPr>
          <p:cNvCxnSpPr>
            <a:cxnSpLocks/>
          </p:cNvCxnSpPr>
          <p:nvPr/>
        </p:nvCxnSpPr>
        <p:spPr>
          <a:xfrm>
            <a:off x="8460241" y="0"/>
            <a:ext cx="0" cy="7614526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337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F3EEE-6046-D6F5-37C0-D1A6FDF9C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582180-DB2D-4988-6492-C6EA41218A3A}"/>
              </a:ext>
            </a:extLst>
          </p:cNvPr>
          <p:cNvSpPr/>
          <p:nvPr/>
        </p:nvSpPr>
        <p:spPr bwMode="auto">
          <a:xfrm>
            <a:off x="4022374" y="1642641"/>
            <a:ext cx="7682133" cy="699039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ГУТА ДЕВЕЛОПМЕНТ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Основана в 2005 г. Основное направление деятельности – жилая и гостиничная недвижимость. Одна из ведущих девелоперских компаний полного цикла, работающая в сегменте </a:t>
            </a:r>
            <a:r>
              <a:rPr lang="e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de luxe,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премиум и бизнес-класса в России и за рубежом.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B8ABCC2-5169-A970-984F-961C7A181F56}"/>
              </a:ext>
            </a:extLst>
          </p:cNvPr>
          <p:cNvGrpSpPr/>
          <p:nvPr/>
        </p:nvGrpSpPr>
        <p:grpSpPr>
          <a:xfrm>
            <a:off x="7435532" y="5299195"/>
            <a:ext cx="4441145" cy="1828913"/>
            <a:chOff x="7435532" y="5299195"/>
            <a:chExt cx="4441145" cy="1828913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03473FA-0569-ED89-0187-60D743969C7F}"/>
                </a:ext>
              </a:extLst>
            </p:cNvPr>
            <p:cNvSpPr/>
            <p:nvPr/>
          </p:nvSpPr>
          <p:spPr bwMode="auto">
            <a:xfrm>
              <a:off x="7450771" y="5299195"/>
              <a:ext cx="1519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  <a:endParaRPr lang="en-US" sz="1400" b="1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2390042-803A-E074-9131-44D8D607AEB7}"/>
                </a:ext>
              </a:extLst>
            </p:cNvPr>
            <p:cNvSpPr txBox="1"/>
            <p:nvPr/>
          </p:nvSpPr>
          <p:spPr bwMode="auto">
            <a:xfrm>
              <a:off x="7435532" y="5644239"/>
              <a:ext cx="4441145" cy="1483869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ru-RU" dirty="0"/>
                <a:t>Разработана коммуникационная стратегия для бренда девелоперской компании на 2025-2027 годы, которая учитывает отстройку от конкурентов в сегменте </a:t>
              </a:r>
              <a:r>
                <a:rPr lang="en-US" dirty="0"/>
                <a:t>de-luxe </a:t>
              </a:r>
              <a:r>
                <a:rPr lang="ru-RU" dirty="0"/>
                <a:t>и выход в новые сегменты по мере вывода новых проектов на рынок. </a:t>
              </a:r>
            </a:p>
            <a:p>
              <a:pPr>
                <a:spcAft>
                  <a:spcPts val="600"/>
                </a:spcAft>
              </a:pPr>
              <a:endParaRPr lang="ru-RU" dirty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009297D-8F05-9AD8-B5F4-230940FD79D0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161E1DA3-7813-A335-DD5F-DF770E6A0354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1B5902AD-7DD9-BF96-35D1-5A724AA156FB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A687AE-9AB6-FE8C-E1E3-3FD486251439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9E0FBAE-9E04-F06E-41CA-FBF40C6D8320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6138C6AD-2465-DD58-714F-96E2240CF4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2852C40B-1990-2CA7-739A-6907DD087B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20145A2-2D83-6DC4-103E-7C48C4F9D37E}"/>
              </a:ext>
            </a:extLst>
          </p:cNvPr>
          <p:cNvGrpSpPr/>
          <p:nvPr/>
        </p:nvGrpSpPr>
        <p:grpSpPr>
          <a:xfrm>
            <a:off x="7435532" y="3410146"/>
            <a:ext cx="4179888" cy="651158"/>
            <a:chOff x="7435532" y="3410146"/>
            <a:chExt cx="4179888" cy="651158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E3B542A1-4923-5AC2-AE3C-F59531800FAF}"/>
                </a:ext>
              </a:extLst>
            </p:cNvPr>
            <p:cNvSpPr txBox="1"/>
            <p:nvPr/>
          </p:nvSpPr>
          <p:spPr bwMode="auto">
            <a:xfrm>
              <a:off x="7450771" y="3410146"/>
              <a:ext cx="9386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defRPr sz="1400" b="1">
                  <a:solidFill>
                    <a:srgbClr val="D24942"/>
                  </a:solidFill>
                  <a:latin typeface="Montserrat ExtraBold" panose="00000900000000000000" pitchFamily="2" charset="-52"/>
                </a:defRPr>
              </a:lvl1pPr>
            </a:lstStyle>
            <a:p>
              <a:r>
                <a:rPr lang="ru-RU" dirty="0"/>
                <a:t>Цели:</a:t>
              </a:r>
              <a:endParaRPr sz="1200" dirty="0">
                <a:solidFill>
                  <a:schemeClr val="tx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BBC7BA-9A14-CA13-BFB7-5C28151EAAE0}"/>
                </a:ext>
              </a:extLst>
            </p:cNvPr>
            <p:cNvSpPr txBox="1"/>
            <p:nvPr/>
          </p:nvSpPr>
          <p:spPr>
            <a:xfrm>
              <a:off x="7435532" y="3762375"/>
              <a:ext cx="4179888" cy="298929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600"/>
                </a:spcAft>
              </a:pPr>
              <a:endParaRPr lang="ru-RU" dirty="0"/>
            </a:p>
          </p:txBody>
        </p:sp>
      </p:grp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A08991E0-2D1B-247F-E099-84412E8D6815}"/>
              </a:ext>
            </a:extLst>
          </p:cNvPr>
          <p:cNvCxnSpPr>
            <a:cxnSpLocks/>
          </p:cNvCxnSpPr>
          <p:nvPr/>
        </p:nvCxnSpPr>
        <p:spPr>
          <a:xfrm flipH="1">
            <a:off x="-222076" y="2979237"/>
            <a:ext cx="12402329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900106B-BDCD-58F1-3BC3-CA5B2ECD9E92}"/>
              </a:ext>
            </a:extLst>
          </p:cNvPr>
          <p:cNvCxnSpPr>
            <a:cxnSpLocks/>
          </p:cNvCxnSpPr>
          <p:nvPr/>
        </p:nvCxnSpPr>
        <p:spPr>
          <a:xfrm>
            <a:off x="7056710" y="2983864"/>
            <a:ext cx="0" cy="4630662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A22274-916E-5295-E575-28574582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37" t="34926" r="31098" b="33931"/>
          <a:stretch/>
        </p:blipFill>
        <p:spPr>
          <a:xfrm>
            <a:off x="2110371" y="1654731"/>
            <a:ext cx="1702632" cy="7263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D90406-BF0C-35B6-72CB-A41067530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31" y="973615"/>
            <a:ext cx="1364295" cy="1364295"/>
          </a:xfrm>
          <a:prstGeom prst="rect">
            <a:avLst/>
          </a:prstGeom>
        </p:spPr>
      </p:pic>
      <p:pic>
        <p:nvPicPr>
          <p:cNvPr id="1026" name="Picture 2" descr="Жилой квартал de luxe «Красный Октябрь»">
            <a:extLst>
              <a:ext uri="{FF2B5EF4-FFF2-40B4-BE49-F238E27FC236}">
                <a16:creationId xmlns:a16="http://schemas.microsoft.com/office/drawing/2014/main" id="{D3895229-3074-BD65-D112-0E3280DE6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60" y="3520883"/>
            <a:ext cx="6323526" cy="355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1">
            <a:extLst>
              <a:ext uri="{FF2B5EF4-FFF2-40B4-BE49-F238E27FC236}">
                <a16:creationId xmlns:a16="http://schemas.microsoft.com/office/drawing/2014/main" id="{13D07E94-2455-BA60-F9A4-72AD6AF49444}"/>
              </a:ext>
            </a:extLst>
          </p:cNvPr>
          <p:cNvSpPr txBox="1"/>
          <p:nvPr/>
        </p:nvSpPr>
        <p:spPr bwMode="auto">
          <a:xfrm>
            <a:off x="7455558" y="3762375"/>
            <a:ext cx="4441145" cy="1637757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>
            <a:defPPr>
              <a:defRPr lang="en-US"/>
            </a:defPPr>
            <a:lvl1pPr marL="171450" indent="-171450">
              <a:spcAft>
                <a:spcPts val="400"/>
              </a:spcAft>
              <a:buFont typeface="Arial"/>
              <a:buChar char="•"/>
              <a:defRPr sz="1200">
                <a:latin typeface="Montserrat" panose="00000500000000000000" pitchFamily="2" charset="-52"/>
              </a:defRPr>
            </a:lvl1pPr>
          </a:lstStyle>
          <a:p>
            <a:pPr>
              <a:spcAft>
                <a:spcPts val="600"/>
              </a:spcAft>
            </a:pPr>
            <a:r>
              <a:rPr lang="ru-RU" dirty="0"/>
              <a:t>Вывести бренд девелоперской компании Гута Девелопмент в информационное поле </a:t>
            </a:r>
          </a:p>
          <a:p>
            <a:pPr>
              <a:spcAft>
                <a:spcPts val="600"/>
              </a:spcAft>
            </a:pPr>
            <a:r>
              <a:rPr lang="ru-RU" dirty="0"/>
              <a:t>Сформировать связку девелоперской компании и ее проектов</a:t>
            </a:r>
          </a:p>
          <a:p>
            <a:pPr>
              <a:spcAft>
                <a:spcPts val="600"/>
              </a:spcAft>
            </a:pPr>
            <a:r>
              <a:rPr lang="ru-RU" dirty="0"/>
              <a:t>Отстроить бренд девелоперской компании от конкурентов в сегменте премиум и выше</a:t>
            </a:r>
          </a:p>
          <a:p>
            <a:pPr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016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D0E5CFA-E57C-FA44-A226-96F4DE176032}"/>
              </a:ext>
            </a:extLst>
          </p:cNvPr>
          <p:cNvCxnSpPr>
            <a:cxnSpLocks/>
          </p:cNvCxnSpPr>
          <p:nvPr/>
        </p:nvCxnSpPr>
        <p:spPr>
          <a:xfrm flipH="1">
            <a:off x="-80559" y="3429027"/>
            <a:ext cx="12402329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1A6C56-E0CE-8672-2057-2B46551A8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7" r="107" b="6910"/>
          <a:stretch/>
        </p:blipFill>
        <p:spPr bwMode="auto">
          <a:xfrm>
            <a:off x="481013" y="1336315"/>
            <a:ext cx="3772323" cy="5756635"/>
          </a:xfrm>
          <a:prstGeom prst="rect">
            <a:avLst/>
          </a:prstGeom>
        </p:spPr>
      </p:pic>
      <p:sp>
        <p:nvSpPr>
          <p:cNvPr id="3" name="Прямоугольник 8">
            <a:extLst>
              <a:ext uri="{FF2B5EF4-FFF2-40B4-BE49-F238E27FC236}">
                <a16:creationId xmlns:a16="http://schemas.microsoft.com/office/drawing/2014/main" id="{A9DC1238-6A55-2CC0-ED35-E534CBC7F84C}"/>
              </a:ext>
            </a:extLst>
          </p:cNvPr>
          <p:cNvSpPr/>
          <p:nvPr/>
        </p:nvSpPr>
        <p:spPr bwMode="auto">
          <a:xfrm>
            <a:off x="5603276" y="2113725"/>
            <a:ext cx="6261113" cy="883704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 algn="l" fontAlgn="ctr"/>
            <a:r>
              <a:rPr lang="en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West Wind Group </a:t>
            </a:r>
            <a:r>
              <a:rPr lang="e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–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девелоперская компания, основанная в 2004 году. </a:t>
            </a:r>
          </a:p>
          <a:p>
            <a:pPr algn="l" font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В структуру портфеля компании входят проекты редевелопмента офисных и административных зданий, бизнес-центров. </a:t>
            </a:r>
          </a:p>
          <a:p>
            <a:pPr algn="l" font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Объем реализованного строительства составляет более 55 тыс. кв. 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5173CD-EAA9-660D-0D26-667C56A37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1023" y="1292609"/>
            <a:ext cx="1430338" cy="68281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20AC08C-036D-F2CF-294B-924BD6210DF2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61F090A1-3F9B-4E8C-FD5A-AA8329647742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D67100FC-60CC-64B0-5732-CDF1E75C16F4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63FB74-3C58-E746-D9AA-7A665941EF06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38F24A3B-7071-C755-2E08-F5148BA530B5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96364BDD-23E9-EABC-A597-6DCC5AAD3F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C42E892A-5C03-1F25-E884-9C159E428F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0F15BE0-9F64-3928-2A42-A64BA0AE1ECA}"/>
              </a:ext>
            </a:extLst>
          </p:cNvPr>
          <p:cNvGrpSpPr/>
          <p:nvPr/>
        </p:nvGrpSpPr>
        <p:grpSpPr>
          <a:xfrm>
            <a:off x="5612757" y="3505992"/>
            <a:ext cx="6261115" cy="819037"/>
            <a:chOff x="5621564" y="3856929"/>
            <a:chExt cx="6261115" cy="819037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DF1116CE-A31E-40CA-465B-356F59F6F1F0}"/>
                </a:ext>
              </a:extLst>
            </p:cNvPr>
            <p:cNvSpPr txBox="1"/>
            <p:nvPr/>
          </p:nvSpPr>
          <p:spPr bwMode="auto">
            <a:xfrm>
              <a:off x="5621564" y="3856929"/>
              <a:ext cx="8238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Цель:</a:t>
              </a:r>
              <a:endParaRPr sz="1400" b="1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8D814F-1EC8-54E1-8469-01F71E639567}"/>
                </a:ext>
              </a:extLst>
            </p:cNvPr>
            <p:cNvSpPr txBox="1"/>
            <p:nvPr/>
          </p:nvSpPr>
          <p:spPr>
            <a:xfrm>
              <a:off x="5621564" y="4192371"/>
              <a:ext cx="6261115" cy="483595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Сформировать узнаваемость девелоперской компании и ее проектов для профессионального сообщества и арендаторов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EEFDDC3-A6D1-1D1D-8FBC-3F00F9204B57}"/>
              </a:ext>
            </a:extLst>
          </p:cNvPr>
          <p:cNvGrpSpPr/>
          <p:nvPr/>
        </p:nvGrpSpPr>
        <p:grpSpPr>
          <a:xfrm>
            <a:off x="5612757" y="4352694"/>
            <a:ext cx="6138636" cy="2716964"/>
            <a:chOff x="5621564" y="5111261"/>
            <a:chExt cx="6138636" cy="2716964"/>
          </a:xfrm>
        </p:grpSpPr>
        <p:sp>
          <p:nvSpPr>
            <p:cNvPr id="4" name="Прямоугольник 9">
              <a:extLst>
                <a:ext uri="{FF2B5EF4-FFF2-40B4-BE49-F238E27FC236}">
                  <a16:creationId xmlns:a16="http://schemas.microsoft.com/office/drawing/2014/main" id="{5AE1A7E9-B4BF-CD9A-C035-11CE89066C2C}"/>
                </a:ext>
              </a:extLst>
            </p:cNvPr>
            <p:cNvSpPr/>
            <p:nvPr/>
          </p:nvSpPr>
          <p:spPr bwMode="auto">
            <a:xfrm>
              <a:off x="5621564" y="5451804"/>
              <a:ext cx="6138636" cy="2376421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ru-RU" sz="1200" dirty="0">
                  <a:latin typeface="Montserrat" panose="00000500000000000000" pitchFamily="2" charset="-52"/>
                </a:rPr>
                <a:t>За первые 6 </a:t>
              </a:r>
              <a:r>
                <a:rPr lang="ru-RU" sz="1200" dirty="0" err="1">
                  <a:latin typeface="Montserrat" panose="00000500000000000000" pitchFamily="2" charset="-52"/>
                </a:rPr>
                <a:t>мес</a:t>
              </a:r>
              <a:r>
                <a:rPr lang="ru-RU" sz="1200" dirty="0">
                  <a:latin typeface="Montserrat" panose="00000500000000000000" pitchFamily="2" charset="-52"/>
                </a:rPr>
                <a:t> организовано более 8</a:t>
              </a:r>
              <a:r>
                <a:rPr lang="en-US" sz="1200" dirty="0">
                  <a:latin typeface="Montserrat" panose="00000500000000000000" pitchFamily="2" charset="-52"/>
                </a:rPr>
                <a:t>00</a:t>
              </a:r>
              <a:r>
                <a:rPr lang="ru-RU" sz="1200" dirty="0">
                  <a:latin typeface="Montserrat" panose="00000500000000000000" pitchFamily="2" charset="-52"/>
                </a:rPr>
                <a:t> публикаций, часть из которых вышли в таких изданиях как РБК </a:t>
              </a:r>
              <a:r>
                <a:rPr lang="en-US" sz="1200" dirty="0">
                  <a:latin typeface="Montserrat" panose="00000500000000000000" pitchFamily="2" charset="-52"/>
                </a:rPr>
                <a:t>PRO</a:t>
              </a:r>
              <a:r>
                <a:rPr lang="ru-RU" sz="1200" dirty="0">
                  <a:latin typeface="Montserrat" panose="00000500000000000000" pitchFamily="2" charset="-52"/>
                </a:rPr>
                <a:t>, Коммерсантъ</a:t>
              </a:r>
              <a:r>
                <a:rPr lang="en-US" sz="1200" dirty="0">
                  <a:latin typeface="Montserrat" panose="00000500000000000000" pitchFamily="2" charset="-52"/>
                </a:rPr>
                <a:t>, </a:t>
              </a:r>
              <a:r>
                <a:rPr lang="en" sz="1200" dirty="0">
                  <a:latin typeface="Montserrat" panose="00000500000000000000" pitchFamily="2" charset="-52"/>
                </a:rPr>
                <a:t>Forbes</a:t>
              </a:r>
              <a:r>
                <a:rPr lang="ru-RU" sz="1200" dirty="0">
                  <a:latin typeface="Montserrat" panose="00000500000000000000" pitchFamily="2" charset="-52"/>
                </a:rPr>
                <a:t>.</a:t>
              </a:r>
            </a:p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ru-RU" sz="1200" dirty="0">
                  <a:latin typeface="Montserrat" panose="00000500000000000000" pitchFamily="2" charset="-52"/>
                </a:rPr>
                <a:t>Проведено три пресс-мероприятия для журналистов с презентацией проектов «Сады </a:t>
              </a:r>
              <a:r>
                <a:rPr lang="ru-RU" sz="1200" dirty="0" err="1">
                  <a:latin typeface="Montserrat" panose="00000500000000000000" pitchFamily="2" charset="-52"/>
                </a:rPr>
                <a:t>Этрета</a:t>
              </a:r>
              <a:r>
                <a:rPr lang="ru-RU" sz="1200" dirty="0">
                  <a:latin typeface="Montserrat" panose="00000500000000000000" pitchFamily="2" charset="-52"/>
                </a:rPr>
                <a:t>», МФК «</a:t>
              </a:r>
              <a:r>
                <a:rPr lang="ru-RU" sz="1200" dirty="0" err="1">
                  <a:latin typeface="Montserrat" panose="00000500000000000000" pitchFamily="2" charset="-52"/>
                </a:rPr>
                <a:t>Аркенстон</a:t>
              </a:r>
              <a:r>
                <a:rPr lang="ru-RU" sz="1200" dirty="0">
                  <a:latin typeface="Montserrat" panose="00000500000000000000" pitchFamily="2" charset="-52"/>
                </a:rPr>
                <a:t>» и БЦ «Нега» в концепции иммерсивной экскурсии. Итоги пресс-мероприятий – рост лояльности и целевых запросов журналистов, рост публикаций до 250 в мес.</a:t>
              </a:r>
            </a:p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ru-RU" sz="1200" dirty="0">
                  <a:latin typeface="Montserrat" panose="00000500000000000000" pitchFamily="2" charset="-52"/>
                </a:rPr>
                <a:t>Проекты девелопера «Сады </a:t>
              </a:r>
              <a:r>
                <a:rPr lang="ru-RU" sz="1200" dirty="0" err="1">
                  <a:latin typeface="Montserrat" panose="00000500000000000000" pitchFamily="2" charset="-52"/>
                </a:rPr>
                <a:t>Этрета</a:t>
              </a:r>
              <a:r>
                <a:rPr lang="ru-RU" sz="1200" dirty="0">
                  <a:latin typeface="Montserrat" panose="00000500000000000000" pitchFamily="2" charset="-52"/>
                </a:rPr>
                <a:t>» и S</a:t>
              </a:r>
              <a:r>
                <a:rPr lang="en-US" sz="1200" dirty="0" err="1">
                  <a:latin typeface="Montserrat" panose="00000500000000000000" pitchFamily="2" charset="-52"/>
                </a:rPr>
                <a:t>hugar</a:t>
              </a:r>
              <a:r>
                <a:rPr lang="en-US" sz="1200" dirty="0">
                  <a:latin typeface="Montserrat" panose="00000500000000000000" pitchFamily="2" charset="-52"/>
                </a:rPr>
                <a:t> Factory </a:t>
              </a:r>
              <a:r>
                <a:rPr lang="ru-RU" sz="1200" dirty="0">
                  <a:latin typeface="Montserrat" panose="00000500000000000000" pitchFamily="2" charset="-52"/>
                </a:rPr>
                <a:t>стали победителями в премиях 2022-2023 года</a:t>
              </a:r>
              <a:r>
                <a:rPr lang="en-US" sz="1200" dirty="0">
                  <a:latin typeface="Montserrat" panose="00000500000000000000" pitchFamily="2" charset="-52"/>
                </a:rPr>
                <a:t> </a:t>
              </a:r>
              <a:r>
                <a:rPr lang="en" sz="1200" dirty="0">
                  <a:latin typeface="Montserrat" panose="00000500000000000000" pitchFamily="2" charset="-52"/>
                </a:rPr>
                <a:t>CRE Moscow Awards 2023 </a:t>
              </a:r>
              <a:r>
                <a:rPr lang="ru-RU" sz="1200" dirty="0">
                  <a:latin typeface="Montserrat" panose="00000500000000000000" pitchFamily="2" charset="-52"/>
                </a:rPr>
                <a:t>и </a:t>
              </a:r>
              <a:r>
                <a:rPr lang="en" sz="1200" dirty="0">
                  <a:latin typeface="Montserrat" panose="00000500000000000000" pitchFamily="2" charset="-52"/>
                </a:rPr>
                <a:t>WORKPLACE AWARDS 2023</a:t>
              </a:r>
              <a:endParaRPr lang="ru-RU" sz="1200" dirty="0">
                <a:latin typeface="Montserrat" panose="00000500000000000000" pitchFamily="2" charset="-52"/>
              </a:endParaRPr>
            </a:p>
            <a:p>
              <a:pPr marL="171450" indent="-171450">
                <a:spcAft>
                  <a:spcPts val="600"/>
                </a:spcAft>
                <a:buFont typeface="Arial"/>
                <a:buChar char="•"/>
              </a:pPr>
              <a:r>
                <a:rPr lang="ru-RU" sz="1200" dirty="0" err="1">
                  <a:latin typeface="Montserrat" panose="00000500000000000000" pitchFamily="2" charset="-52"/>
                </a:rPr>
                <a:t>W</a:t>
              </a:r>
              <a:r>
                <a:rPr lang="en-US" sz="1200" dirty="0" err="1">
                  <a:latin typeface="Montserrat" panose="00000500000000000000" pitchFamily="2" charset="-52"/>
                </a:rPr>
                <a:t>est</a:t>
              </a:r>
              <a:r>
                <a:rPr lang="en-US" sz="1200" dirty="0">
                  <a:latin typeface="Montserrat" panose="00000500000000000000" pitchFamily="2" charset="-52"/>
                </a:rPr>
                <a:t> Wind Group </a:t>
              </a:r>
              <a:r>
                <a:rPr lang="ru-RU" sz="1200" dirty="0">
                  <a:latin typeface="Montserrat" panose="00000500000000000000" pitchFamily="2" charset="-52"/>
                </a:rPr>
                <a:t>второй год подряд входят в ТОП-10 рейтинга РБК девелоперов офисной недвижимости</a:t>
              </a:r>
              <a:endParaRPr sz="1200" dirty="0">
                <a:latin typeface="Montserrat" panose="00000500000000000000" pitchFamily="2" charset="-5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4225DC-A3D9-F395-9C16-99C76598B4A6}"/>
                </a:ext>
              </a:extLst>
            </p:cNvPr>
            <p:cNvSpPr txBox="1"/>
            <p:nvPr/>
          </p:nvSpPr>
          <p:spPr>
            <a:xfrm>
              <a:off x="5621564" y="5111261"/>
              <a:ext cx="151873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</a:p>
          </p:txBody>
        </p:sp>
      </p:grp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63A8BC9-EA72-61B1-8793-55517F967521}"/>
              </a:ext>
            </a:extLst>
          </p:cNvPr>
          <p:cNvCxnSpPr>
            <a:cxnSpLocks/>
          </p:cNvCxnSpPr>
          <p:nvPr/>
        </p:nvCxnSpPr>
        <p:spPr>
          <a:xfrm>
            <a:off x="5164858" y="0"/>
            <a:ext cx="0" cy="38862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839E1C7-20B7-0E73-64A7-E7B8F9A4A688}"/>
              </a:ext>
            </a:extLst>
          </p:cNvPr>
          <p:cNvCxnSpPr>
            <a:cxnSpLocks/>
          </p:cNvCxnSpPr>
          <p:nvPr/>
        </p:nvCxnSpPr>
        <p:spPr>
          <a:xfrm>
            <a:off x="5164858" y="813391"/>
            <a:ext cx="0" cy="6747871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289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1082E-48C6-5DBC-8655-65B37036E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1BDFAC-22CB-C122-4C42-58158F2CE268}"/>
              </a:ext>
            </a:extLst>
          </p:cNvPr>
          <p:cNvSpPr/>
          <p:nvPr/>
        </p:nvSpPr>
        <p:spPr bwMode="auto">
          <a:xfrm>
            <a:off x="3416978" y="1128021"/>
            <a:ext cx="8326325" cy="2084033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Товарищество Рябовской Мануфактуры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Компания занимается редевелопментом промышленных зданий, новым строительством, продажей и сдачей помещений в аренду, управлением готовыми объектами.</a:t>
            </a:r>
          </a:p>
          <a:p>
            <a:pPr algn="just">
              <a:defRPr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Лофт-квартал «Товарищество Рябовской Мануфактуры» появился в 2020 году в результате реализации проекта редевелопмента двух дореволюционных фабрик – Рябовской мануфактуры промышленника и купца первой гильдии Петра Рябова и керамико-плиточного завода им. Власова. Среди задач компании в данном проекте – бережное обновление старинных зданий и восстановление их аутентичной архитектуры, сохранение истории места, города и района, а также создание современного городского пространства для комфортной рабочей среды.</a:t>
            </a:r>
          </a:p>
          <a:p>
            <a:pPr algn="just">
              <a:defRPr/>
            </a:pPr>
            <a:endParaRPr dirty="0">
              <a:highlight>
                <a:srgbClr val="FFFF00"/>
              </a:highlight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2E1CE17-DF90-712A-E380-3755BE3FB2E6}"/>
              </a:ext>
            </a:extLst>
          </p:cNvPr>
          <p:cNvGrpSpPr/>
          <p:nvPr/>
        </p:nvGrpSpPr>
        <p:grpSpPr>
          <a:xfrm>
            <a:off x="7179434" y="4955827"/>
            <a:ext cx="4441145" cy="2090523"/>
            <a:chOff x="7435532" y="5299195"/>
            <a:chExt cx="4441145" cy="2090523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0001C3CB-DBA0-6ED4-8D41-7ADFA1DAA8DA}"/>
                </a:ext>
              </a:extLst>
            </p:cNvPr>
            <p:cNvSpPr/>
            <p:nvPr/>
          </p:nvSpPr>
          <p:spPr bwMode="auto">
            <a:xfrm>
              <a:off x="7450771" y="5299195"/>
              <a:ext cx="1519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  <a:endParaRPr lang="en-US" sz="1400" b="1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1CC62FD-AFAF-5E74-124B-E5125C8EF6D0}"/>
                </a:ext>
              </a:extLst>
            </p:cNvPr>
            <p:cNvSpPr txBox="1"/>
            <p:nvPr/>
          </p:nvSpPr>
          <p:spPr bwMode="auto">
            <a:xfrm>
              <a:off x="7435532" y="5644239"/>
              <a:ext cx="4441145" cy="1745479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ru-RU" dirty="0"/>
                <a:t>За первые 3 мес. увеличено присутствие компании и её спикеров в </a:t>
              </a:r>
              <a:r>
                <a:rPr lang="ru-RU" dirty="0" err="1"/>
                <a:t>инфополе</a:t>
              </a:r>
              <a:r>
                <a:rPr lang="ru-RU" dirty="0"/>
                <a:t> с 35 до 120 публикаций ежемесячно</a:t>
              </a:r>
              <a:endParaRPr dirty="0"/>
            </a:p>
            <a:p>
              <a:pPr>
                <a:spcAft>
                  <a:spcPts val="600"/>
                </a:spcAft>
              </a:pPr>
              <a:r>
                <a:rPr lang="ru-RU" dirty="0"/>
                <a:t>Организованы серии некоммерческих публикаций  о компании в отраслевых и деловых медиа с большим охватом</a:t>
              </a:r>
              <a:r>
                <a:rPr lang="en-US" dirty="0"/>
                <a:t>.</a:t>
              </a:r>
              <a:endParaRPr dirty="0"/>
            </a:p>
            <a:p>
              <a:pPr>
                <a:spcAft>
                  <a:spcPts val="600"/>
                </a:spcAft>
              </a:pPr>
              <a:r>
                <a:rPr lang="ru-RU" dirty="0"/>
                <a:t>Среди них:  Business FM, Ведомости, </a:t>
              </a:r>
              <a:r>
                <a:rPr lang="en-US" dirty="0" err="1"/>
                <a:t>KP.ru</a:t>
              </a:r>
              <a:r>
                <a:rPr lang="ru-RU" dirty="0"/>
                <a:t>, Т-банк Журнал</a:t>
              </a:r>
              <a:r>
                <a:rPr lang="en-US" dirty="0"/>
                <a:t>, CRE, </a:t>
              </a:r>
              <a:r>
                <a:rPr lang="en-US" dirty="0" err="1"/>
                <a:t>Officenews</a:t>
              </a:r>
              <a:r>
                <a:rPr lang="ru-RU" dirty="0"/>
                <a:t> 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1B35383-5986-0FB3-776D-9DB470F8BCAC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992D892E-5E2E-3700-FEEB-61CF50B1DE63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93546631-CE7F-6A40-B3D2-5F97DE7986A5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1AE2A1-3826-44B8-6A2D-8E026376573F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9897FE0-6091-89D1-4957-905472165D45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80FE6632-52B8-C682-5128-0A5393DBCA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34A925E5-88D4-2A3D-C153-816F7975EC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766C8D-EF49-DE1C-91DA-D9D90DCF5580}"/>
              </a:ext>
            </a:extLst>
          </p:cNvPr>
          <p:cNvGrpSpPr/>
          <p:nvPr/>
        </p:nvGrpSpPr>
        <p:grpSpPr>
          <a:xfrm>
            <a:off x="7154822" y="3042785"/>
            <a:ext cx="4441145" cy="1913042"/>
            <a:chOff x="7435532" y="3410146"/>
            <a:chExt cx="4179888" cy="1913042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D419FEBD-A8ED-2341-74FA-823AF39EFEE8}"/>
                </a:ext>
              </a:extLst>
            </p:cNvPr>
            <p:cNvSpPr txBox="1"/>
            <p:nvPr/>
          </p:nvSpPr>
          <p:spPr bwMode="auto">
            <a:xfrm>
              <a:off x="7450771" y="3410146"/>
              <a:ext cx="9386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defRPr sz="1400" b="1">
                  <a:solidFill>
                    <a:srgbClr val="D24942"/>
                  </a:solidFill>
                  <a:latin typeface="Montserrat ExtraBold" panose="00000900000000000000" pitchFamily="2" charset="-52"/>
                </a:defRPr>
              </a:lvl1pPr>
            </a:lstStyle>
            <a:p>
              <a:r>
                <a:rPr lang="ru-RU" dirty="0"/>
                <a:t>Цели: </a:t>
              </a:r>
              <a:endParaRPr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549FAC-4C41-4CB4-9A3A-8D124EE80BE0}"/>
                </a:ext>
              </a:extLst>
            </p:cNvPr>
            <p:cNvSpPr txBox="1"/>
            <p:nvPr/>
          </p:nvSpPr>
          <p:spPr>
            <a:xfrm>
              <a:off x="7435532" y="3762375"/>
              <a:ext cx="4179888" cy="1560813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ru-RU" dirty="0"/>
                <a:t>Увеличить капитализацию объекта и вывести проект в число известных </a:t>
              </a:r>
              <a:r>
                <a:rPr lang="en-US" dirty="0"/>
                <a:t>life-style</a:t>
              </a:r>
              <a:r>
                <a:rPr lang="ru-RU" dirty="0"/>
                <a:t> территорий Москвы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Выйти с продвижением на </a:t>
              </a:r>
              <a:r>
                <a:rPr lang="en-US" dirty="0"/>
                <a:t>B2B </a:t>
              </a:r>
              <a:r>
                <a:rPr lang="ru-RU" dirty="0"/>
                <a:t>сегмент и расширить тематику запросов журналистов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Увеличить присутствие спикеров компании в высоко-охватных СМИ</a:t>
              </a:r>
            </a:p>
          </p:txBody>
        </p:sp>
      </p:grp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90810E1-541E-B3CE-51D8-8B9A9EDF8296}"/>
              </a:ext>
            </a:extLst>
          </p:cNvPr>
          <p:cNvCxnSpPr>
            <a:cxnSpLocks/>
          </p:cNvCxnSpPr>
          <p:nvPr/>
        </p:nvCxnSpPr>
        <p:spPr>
          <a:xfrm flipH="1">
            <a:off x="-222076" y="2979237"/>
            <a:ext cx="12402329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797C47A-E4AF-6D64-53D4-FEC4A00103B2}"/>
              </a:ext>
            </a:extLst>
          </p:cNvPr>
          <p:cNvCxnSpPr>
            <a:cxnSpLocks/>
          </p:cNvCxnSpPr>
          <p:nvPr/>
        </p:nvCxnSpPr>
        <p:spPr>
          <a:xfrm>
            <a:off x="7056710" y="2983864"/>
            <a:ext cx="0" cy="4630662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80BE4E-BE53-B29D-C5A9-15F70AF33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3" y="1110627"/>
            <a:ext cx="2738136" cy="14377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4D96EA-C1B4-9A15-5C5E-0947E0FAA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01" y="3160562"/>
            <a:ext cx="5958417" cy="39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1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CEE75BA5-2BAA-0010-2C54-832711D1C2DC}"/>
              </a:ext>
            </a:extLst>
          </p:cNvPr>
          <p:cNvCxnSpPr>
            <a:cxnSpLocks/>
          </p:cNvCxnSpPr>
          <p:nvPr/>
        </p:nvCxnSpPr>
        <p:spPr>
          <a:xfrm flipH="1">
            <a:off x="-79765" y="2178320"/>
            <a:ext cx="12402329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890EAC-AFEE-4B14-3010-7F4046339346}"/>
              </a:ext>
            </a:extLst>
          </p:cNvPr>
          <p:cNvSpPr/>
          <p:nvPr/>
        </p:nvSpPr>
        <p:spPr bwMode="auto">
          <a:xfrm>
            <a:off x="5171807" y="2401949"/>
            <a:ext cx="6514925" cy="1253036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Компания AFI Development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основана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в  2001  году.  Сейчас это один </a:t>
            </a:r>
          </a:p>
          <a:p>
            <a:pPr>
              <a:defRPr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из  ведущих застройщиков на  российском  рынке,  который реализует крупномасштабные  проекты в  Москве  и  Московской  области. Портфель  компании  насчитывает  более  600  тысяч  квадратных  метров завершенных  объектов  и  около  1,3  миллиона  квадратных  метров  объектов, находящихся в стадии разработки.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EBAB445-2E34-BB5E-BAE0-AA5BECF1D501}"/>
              </a:ext>
            </a:extLst>
          </p:cNvPr>
          <p:cNvGrpSpPr/>
          <p:nvPr/>
        </p:nvGrpSpPr>
        <p:grpSpPr>
          <a:xfrm>
            <a:off x="5152984" y="1242611"/>
            <a:ext cx="6028132" cy="823154"/>
            <a:chOff x="5173304" y="1242611"/>
            <a:chExt cx="6028132" cy="82315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BA2CC1B-FC9C-438B-685E-9379B6A8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304" y="1362934"/>
              <a:ext cx="1098100" cy="582508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7B9FC046-AF3C-D475-BB9E-AA4550B54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0490" y="1242611"/>
              <a:ext cx="821436" cy="823154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C03452C-BF31-BFC3-D009-A2B7F13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7343" y="1406055"/>
              <a:ext cx="1216516" cy="47102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145F9750-B33E-EA42-9CF6-3A4782C31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059" y="1503279"/>
              <a:ext cx="2170377" cy="301818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CAF50E46-9229-D4A0-38E6-F288F11DB118}"/>
              </a:ext>
            </a:extLst>
          </p:cNvPr>
          <p:cNvGrpSpPr/>
          <p:nvPr/>
        </p:nvGrpSpPr>
        <p:grpSpPr>
          <a:xfrm>
            <a:off x="5171633" y="4864770"/>
            <a:ext cx="6634286" cy="2357605"/>
            <a:chOff x="5151313" y="4864770"/>
            <a:chExt cx="6634286" cy="2357605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DF268130-CACD-8F5B-F0E6-75D0C385C253}"/>
                </a:ext>
              </a:extLst>
            </p:cNvPr>
            <p:cNvSpPr/>
            <p:nvPr/>
          </p:nvSpPr>
          <p:spPr bwMode="auto">
            <a:xfrm>
              <a:off x="5151313" y="5189638"/>
              <a:ext cx="6634286" cy="2032737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/>
            <a:p>
              <a:pPr marL="171450" indent="-171450">
                <a:spcAft>
                  <a:spcPts val="400"/>
                </a:spcAft>
                <a:buFont typeface="Arial"/>
                <a:buChar char="•"/>
                <a:defRPr/>
              </a:pPr>
              <a:r>
                <a:rPr lang="ru-RU" sz="1200" dirty="0">
                  <a:latin typeface="Montserrat" panose="00000500000000000000" pitchFamily="2" charset="-52"/>
                </a:rPr>
                <a:t>Вывод компании в топ-20  застройщиков жилья Московского региона</a:t>
              </a:r>
              <a:r>
                <a:rPr lang="en-US" sz="1200" dirty="0">
                  <a:latin typeface="Montserrat" panose="00000500000000000000" pitchFamily="2" charset="-52"/>
                </a:rPr>
                <a:t>.</a:t>
              </a:r>
              <a:endParaRPr sz="1200" dirty="0">
                <a:latin typeface="Montserrat" panose="00000500000000000000" pitchFamily="2" charset="-52"/>
              </a:endParaRPr>
            </a:p>
            <a:p>
              <a:pPr marL="171450" indent="-171450">
                <a:spcAft>
                  <a:spcPts val="400"/>
                </a:spcAft>
                <a:buFont typeface="Arial"/>
                <a:buChar char="•"/>
                <a:defRPr/>
              </a:pPr>
              <a:r>
                <a:rPr lang="ru-RU" sz="1200" dirty="0">
                  <a:latin typeface="Montserrat" panose="00000500000000000000" pitchFamily="2" charset="-52"/>
                </a:rPr>
                <a:t>Лауреаты </a:t>
              </a:r>
              <a:r>
                <a:rPr lang="en-US" sz="1200" dirty="0">
                  <a:latin typeface="Montserrat" panose="00000500000000000000" pitchFamily="2" charset="-52"/>
                </a:rPr>
                <a:t>Urban Awards 2017</a:t>
              </a:r>
              <a:r>
                <a:rPr lang="ru-RU" sz="1200" dirty="0">
                  <a:latin typeface="Montserrat" panose="00000500000000000000" pitchFamily="2" charset="-52"/>
                </a:rPr>
                <a:t>, Лауреаты </a:t>
              </a:r>
              <a:r>
                <a:rPr lang="en-US" sz="1200" dirty="0">
                  <a:latin typeface="Montserrat" panose="00000500000000000000" pitchFamily="2" charset="-52"/>
                </a:rPr>
                <a:t>Move Realty Awards</a:t>
              </a:r>
              <a:r>
                <a:rPr lang="ru-RU" sz="1200" dirty="0">
                  <a:latin typeface="Montserrat" panose="00000500000000000000" pitchFamily="2" charset="-52"/>
                </a:rPr>
                <a:t> 2018</a:t>
              </a:r>
              <a:r>
                <a:rPr lang="en-US" sz="1200" dirty="0">
                  <a:latin typeface="Montserrat" panose="00000500000000000000" pitchFamily="2" charset="-52"/>
                </a:rPr>
                <a:t>. </a:t>
              </a:r>
              <a:endParaRPr lang="ru-RU" sz="1200" dirty="0">
                <a:latin typeface="Montserrat" panose="00000500000000000000" pitchFamily="2" charset="-52"/>
              </a:endParaRPr>
            </a:p>
            <a:p>
              <a:pPr marL="171450" indent="-171450">
                <a:spcAft>
                  <a:spcPts val="400"/>
                </a:spcAft>
                <a:buFont typeface="Arial"/>
                <a:buChar char="•"/>
                <a:defRPr/>
              </a:pPr>
              <a:r>
                <a:rPr lang="ru-RU" sz="1200" dirty="0">
                  <a:latin typeface="Montserrat" panose="00000500000000000000" pitchFamily="2" charset="-52"/>
                </a:rPr>
                <a:t>Эффективная разработка и реализация программы базовых клиентских мероприятий для привлечения потенциальных покупателей ЖК «</a:t>
              </a:r>
              <a:r>
                <a:rPr lang="ru-RU" sz="1200" dirty="0" err="1">
                  <a:latin typeface="Montserrat" panose="00000500000000000000" pitchFamily="2" charset="-52"/>
                </a:rPr>
                <a:t>Одинбург</a:t>
              </a:r>
              <a:r>
                <a:rPr lang="ru-RU" sz="1200" dirty="0">
                  <a:latin typeface="Montserrat" panose="00000500000000000000" pitchFamily="2" charset="-52"/>
                </a:rPr>
                <a:t>»</a:t>
              </a:r>
              <a:r>
                <a:rPr lang="en-US" sz="1200" dirty="0">
                  <a:latin typeface="Montserrat" panose="00000500000000000000" pitchFamily="2" charset="-52"/>
                </a:rPr>
                <a:t>.</a:t>
              </a:r>
              <a:endParaRPr sz="1200" dirty="0">
                <a:latin typeface="Montserrat" panose="00000500000000000000" pitchFamily="2" charset="-52"/>
              </a:endParaRPr>
            </a:p>
            <a:p>
              <a:pPr marL="171450" indent="-171450">
                <a:spcAft>
                  <a:spcPts val="400"/>
                </a:spcAft>
                <a:buFont typeface="Arial"/>
                <a:buChar char="•"/>
                <a:defRPr/>
              </a:pPr>
              <a:r>
                <a:rPr lang="ru-RU" sz="1200" dirty="0">
                  <a:latin typeface="Montserrat" panose="00000500000000000000" pitchFamily="2" charset="-52"/>
                </a:rPr>
                <a:t>Реализация программы продвижения  МЖК «Резиденции композиторов» под  медийным покровительством  Ю. Башмета</a:t>
              </a:r>
              <a:r>
                <a:rPr lang="en-US" sz="1200" dirty="0">
                  <a:latin typeface="Montserrat" panose="00000500000000000000" pitchFamily="2" charset="-52"/>
                </a:rPr>
                <a:t>.</a:t>
              </a:r>
              <a:endParaRPr sz="1200" dirty="0">
                <a:latin typeface="Montserrat" panose="00000500000000000000" pitchFamily="2" charset="-52"/>
              </a:endParaRPr>
            </a:p>
            <a:p>
              <a:pPr marL="171450" indent="-171450">
                <a:spcAft>
                  <a:spcPts val="400"/>
                </a:spcAft>
                <a:buFont typeface="Arial"/>
                <a:buChar char="•"/>
                <a:defRPr/>
              </a:pPr>
              <a:r>
                <a:rPr lang="ru-RU" sz="1200" dirty="0">
                  <a:latin typeface="Montserrat" panose="00000500000000000000" pitchFamily="2" charset="-52"/>
                </a:rPr>
                <a:t>Антикризисное сопровождение компании в СМИ и на форумах покупателей  по нивелированию негативных публикаций</a:t>
              </a:r>
              <a:r>
                <a:rPr lang="en-US" sz="1200" dirty="0">
                  <a:latin typeface="Montserrat" panose="00000500000000000000" pitchFamily="2" charset="-52"/>
                </a:rPr>
                <a:t>.</a:t>
              </a:r>
              <a:endParaRPr sz="1200" dirty="0">
                <a:latin typeface="Montserrat" panose="00000500000000000000" pitchFamily="2" charset="-52"/>
              </a:endParaRPr>
            </a:p>
            <a:p>
              <a:pPr marL="171450" indent="-171450">
                <a:spcAft>
                  <a:spcPts val="400"/>
                </a:spcAft>
                <a:buFont typeface="Arial"/>
                <a:buChar char="•"/>
                <a:defRPr/>
              </a:pPr>
              <a:r>
                <a:rPr lang="ru-RU" sz="1200" dirty="0">
                  <a:latin typeface="Montserrat" panose="00000500000000000000" pitchFamily="2" charset="-52"/>
                </a:rPr>
                <a:t>Более  200 публикаций в СМИ ежемесячно по теме жилой недвижимости</a:t>
              </a:r>
              <a:r>
                <a:rPr lang="en-US" sz="1200" dirty="0">
                  <a:latin typeface="Montserrat" panose="00000500000000000000" pitchFamily="2" charset="-52"/>
                </a:rPr>
                <a:t>.</a:t>
              </a:r>
              <a:endParaRPr sz="1200" dirty="0">
                <a:latin typeface="Montserrat" panose="00000500000000000000" pitchFamily="2" charset="-52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48238D-0E61-4771-6E60-DB11D103D159}"/>
                </a:ext>
              </a:extLst>
            </p:cNvPr>
            <p:cNvSpPr txBox="1"/>
            <p:nvPr/>
          </p:nvSpPr>
          <p:spPr>
            <a:xfrm>
              <a:off x="5171807" y="4864770"/>
              <a:ext cx="16449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  <a:endParaRPr lang="ru-RU" sz="1400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A4BAA0F-F91E-D69A-7FD7-1F8BA355B993}"/>
              </a:ext>
            </a:extLst>
          </p:cNvPr>
          <p:cNvGrpSpPr/>
          <p:nvPr/>
        </p:nvGrpSpPr>
        <p:grpSpPr>
          <a:xfrm>
            <a:off x="5192127" y="3752021"/>
            <a:ext cx="6852676" cy="1015713"/>
            <a:chOff x="5226802" y="3746062"/>
            <a:chExt cx="6852676" cy="1015713"/>
          </a:xfrm>
        </p:grpSpPr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8A048B77-EDA6-EAB3-0762-74E42446D489}"/>
                </a:ext>
              </a:extLst>
            </p:cNvPr>
            <p:cNvSpPr txBox="1"/>
            <p:nvPr/>
          </p:nvSpPr>
          <p:spPr bwMode="auto">
            <a:xfrm>
              <a:off x="5226802" y="4064148"/>
              <a:ext cx="685267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dirty="0">
                  <a:latin typeface="Montserrat" panose="00000500000000000000" pitchFamily="2" charset="-52"/>
                </a:rPr>
                <a:t>Репозиционирование компании, как крупнейшего застройщика жилья Московского региона </a:t>
              </a:r>
            </a:p>
            <a:p>
              <a:pPr marL="171450" indent="-171450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dirty="0">
                  <a:latin typeface="Montserrat" panose="00000500000000000000" pitchFamily="2" charset="-52"/>
                </a:rPr>
                <a:t>Поддержка продаж всех объектов</a:t>
              </a:r>
              <a:endParaRPr sz="1200" dirty="0">
                <a:latin typeface="Montserrat" panose="00000500000000000000" pitchFamily="2" charset="-52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DD2C971-C15A-570C-34E7-FE5F4CAC406F}"/>
                </a:ext>
              </a:extLst>
            </p:cNvPr>
            <p:cNvSpPr txBox="1"/>
            <p:nvPr/>
          </p:nvSpPr>
          <p:spPr>
            <a:xfrm>
              <a:off x="5226803" y="3746062"/>
              <a:ext cx="8481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defRPr sz="1400" b="1">
                  <a:solidFill>
                    <a:srgbClr val="990033"/>
                  </a:solidFill>
                  <a:latin typeface="Montserrat ExtraBold" panose="000009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D24942"/>
                  </a:solidFill>
                </a:rPr>
                <a:t>Цели:</a:t>
              </a:r>
            </a:p>
          </p:txBody>
        </p:sp>
      </p:grp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782EC56-744C-2795-535A-B186E24475BC}"/>
              </a:ext>
            </a:extLst>
          </p:cNvPr>
          <p:cNvCxnSpPr>
            <a:cxnSpLocks/>
          </p:cNvCxnSpPr>
          <p:nvPr/>
        </p:nvCxnSpPr>
        <p:spPr>
          <a:xfrm>
            <a:off x="4736307" y="0"/>
            <a:ext cx="0" cy="38862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8606A16-8CA4-B0AA-76F3-80BC9317D9CC}"/>
              </a:ext>
            </a:extLst>
          </p:cNvPr>
          <p:cNvGrpSpPr/>
          <p:nvPr/>
        </p:nvGrpSpPr>
        <p:grpSpPr>
          <a:xfrm>
            <a:off x="481014" y="1368425"/>
            <a:ext cx="3652134" cy="5724525"/>
            <a:chOff x="481014" y="1368425"/>
            <a:chExt cx="3652134" cy="5724525"/>
          </a:xfrm>
        </p:grpSpPr>
        <p:pic>
          <p:nvPicPr>
            <p:cNvPr id="7" name="Picture 4" descr="Картинки по запросу одинбург одинцово">
              <a:extLst>
                <a:ext uri="{FF2B5EF4-FFF2-40B4-BE49-F238E27FC236}">
                  <a16:creationId xmlns:a16="http://schemas.microsoft.com/office/drawing/2014/main" id="{CD0E0B65-F573-4E55-6AB1-BC7862837A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1014" y="4475228"/>
              <a:ext cx="3652131" cy="2617722"/>
            </a:xfrm>
            <a:prstGeom prst="rect">
              <a:avLst/>
            </a:prstGeom>
            <a:noFill/>
          </p:spPr>
        </p:pic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677746A9-2EF1-47E0-1B9C-18F07EF6DA7D}"/>
                </a:ext>
              </a:extLst>
            </p:cNvPr>
            <p:cNvSpPr/>
            <p:nvPr/>
          </p:nvSpPr>
          <p:spPr>
            <a:xfrm>
              <a:off x="2760833" y="6563955"/>
              <a:ext cx="1229046" cy="38392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6"/>
            </a:p>
          </p:txBody>
        </p:sp>
        <p:pic>
          <p:nvPicPr>
            <p:cNvPr id="6" name="Picture 2" descr="Картинки по запросу резиденции композиторов лого">
              <a:extLst>
                <a:ext uri="{FF2B5EF4-FFF2-40B4-BE49-F238E27FC236}">
                  <a16:creationId xmlns:a16="http://schemas.microsoft.com/office/drawing/2014/main" id="{B5D6603A-AFF7-78AB-5DD4-04A527BA7A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1014" y="1368425"/>
              <a:ext cx="3652134" cy="2575849"/>
            </a:xfrm>
            <a:prstGeom prst="rect">
              <a:avLst/>
            </a:prstGeom>
            <a:noFill/>
          </p:spPr>
        </p:pic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CE0F96A-D46F-7137-F635-4026C4FAC223}"/>
                </a:ext>
              </a:extLst>
            </p:cNvPr>
            <p:cNvSpPr/>
            <p:nvPr/>
          </p:nvSpPr>
          <p:spPr>
            <a:xfrm>
              <a:off x="2760833" y="1552436"/>
              <a:ext cx="1229046" cy="38392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6"/>
            </a:p>
          </p:txBody>
        </p:sp>
        <p:pic>
          <p:nvPicPr>
            <p:cNvPr id="9" name="Picture 2" descr="Картинки по запросу резиденции композиторов лого">
              <a:extLst>
                <a:ext uri="{FF2B5EF4-FFF2-40B4-BE49-F238E27FC236}">
                  <a16:creationId xmlns:a16="http://schemas.microsoft.com/office/drawing/2014/main" id="{A6C41F22-54E1-619E-5A83-DE9EDDDA3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t="22923" b="23998"/>
            <a:stretch/>
          </p:blipFill>
          <p:spPr bwMode="auto">
            <a:xfrm>
              <a:off x="3012125" y="1561782"/>
              <a:ext cx="695092" cy="368183"/>
            </a:xfrm>
            <a:prstGeom prst="rect">
              <a:avLst/>
            </a:prstGeom>
            <a:noFill/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B6CD8793-70D0-E4CF-9C93-F5B9C8F3A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tretch/>
          </p:blipFill>
          <p:spPr bwMode="auto">
            <a:xfrm>
              <a:off x="3069141" y="6635834"/>
              <a:ext cx="638076" cy="246648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880297E3-7EFB-8EAD-987E-BB14CC0C08E6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832F20E9-DCDD-F4B3-F631-FC548E3A439F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88" name="Прямоугольник: скругленные углы 87">
                <a:extLst>
                  <a:ext uri="{FF2B5EF4-FFF2-40B4-BE49-F238E27FC236}">
                    <a16:creationId xmlns:a16="http://schemas.microsoft.com/office/drawing/2014/main" id="{9E66F32F-56F8-59BD-53E5-7157F43D0D02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A0B03ED-2071-5B86-F64D-9C7B0EE8A1EE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C82EB832-20D9-19DD-D2C1-6D18EB3E5975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DFB067B3-56E5-21F5-020D-BACE0F82A9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91" name="Рисунок 90">
                <a:extLst>
                  <a:ext uri="{FF2B5EF4-FFF2-40B4-BE49-F238E27FC236}">
                    <a16:creationId xmlns:a16="http://schemas.microsoft.com/office/drawing/2014/main" id="{208A9056-3E6E-AE36-302F-4FF7B74506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530B98D-1B1B-9EDF-A80B-FB9FA494896A}"/>
              </a:ext>
            </a:extLst>
          </p:cNvPr>
          <p:cNvCxnSpPr>
            <a:cxnSpLocks/>
          </p:cNvCxnSpPr>
          <p:nvPr/>
        </p:nvCxnSpPr>
        <p:spPr>
          <a:xfrm>
            <a:off x="4736307" y="813391"/>
            <a:ext cx="0" cy="6747871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451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AE7F0C-01B2-AD70-51FC-1541FBEE127A}"/>
              </a:ext>
            </a:extLst>
          </p:cNvPr>
          <p:cNvSpPr/>
          <p:nvPr/>
        </p:nvSpPr>
        <p:spPr bwMode="auto">
          <a:xfrm>
            <a:off x="360930" y="1782241"/>
            <a:ext cx="11530987" cy="883704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ГК «Главстрой»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основана в 1995 г. Фирма объединяет предприятия, работающие в сфере жилищно-гражданского строительства и девелопмента, строительства транспортной инфраструктуры и производства строительных материалов. Компания реализовала более 50 проектов в разных городах России общей площадью 6,2 млн кв. м. Компании осуществляют полный цикл работ — от добычи необходимого для производства стройматериалов сырья до сдачи в эксплуатацию технологически уникальных объектов</a:t>
            </a:r>
            <a:r>
              <a:rPr lang="ru-RU" sz="1200" b="0" i="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dirty="0"/>
          </a:p>
        </p:txBody>
      </p:sp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C041A9A2-917B-8C01-174E-D20133AD8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1013" y="1157149"/>
            <a:ext cx="2519754" cy="31180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9CC3341-F612-4552-7504-E18CB1D70549}"/>
              </a:ext>
            </a:extLst>
          </p:cNvPr>
          <p:cNvGrpSpPr/>
          <p:nvPr/>
        </p:nvGrpSpPr>
        <p:grpSpPr>
          <a:xfrm>
            <a:off x="7435532" y="5299195"/>
            <a:ext cx="4441145" cy="1905857"/>
            <a:chOff x="7435532" y="5299195"/>
            <a:chExt cx="4441145" cy="1905857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F7BEB45-00E4-BB89-6610-01410FBA4564}"/>
                </a:ext>
              </a:extLst>
            </p:cNvPr>
            <p:cNvSpPr/>
            <p:nvPr/>
          </p:nvSpPr>
          <p:spPr bwMode="auto">
            <a:xfrm>
              <a:off x="7450771" y="5299195"/>
              <a:ext cx="1519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  <a:endParaRPr lang="en-US" sz="1400" b="1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2BC0AF1-2A97-C88D-9E70-5BF2FF2ED59A}"/>
                </a:ext>
              </a:extLst>
            </p:cNvPr>
            <p:cNvSpPr txBox="1"/>
            <p:nvPr/>
          </p:nvSpPr>
          <p:spPr bwMode="auto">
            <a:xfrm>
              <a:off x="7435532" y="5644239"/>
              <a:ext cx="4441145" cy="1560813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ru-RU" dirty="0"/>
                <a:t>Увеличено присутствие компании и её спикеров в </a:t>
              </a:r>
              <a:r>
                <a:rPr lang="ru-RU" dirty="0" err="1"/>
                <a:t>инфополе</a:t>
              </a:r>
              <a:r>
                <a:rPr lang="en-US" dirty="0"/>
                <a:t>.</a:t>
              </a:r>
              <a:endParaRPr dirty="0"/>
            </a:p>
            <a:p>
              <a:pPr>
                <a:spcAft>
                  <a:spcPts val="600"/>
                </a:spcAft>
              </a:pPr>
              <a:r>
                <a:rPr lang="ru-RU" dirty="0"/>
                <a:t>Организованы серии некоммерческих публикаций  о компании в отраслевых и деловых медиа с большим охватом</a:t>
              </a:r>
              <a:r>
                <a:rPr lang="en-US" dirty="0"/>
                <a:t>.</a:t>
              </a:r>
              <a:endParaRPr dirty="0"/>
            </a:p>
            <a:p>
              <a:pPr>
                <a:spcAft>
                  <a:spcPts val="600"/>
                </a:spcAft>
              </a:pPr>
              <a:r>
                <a:rPr lang="ru-RU" dirty="0"/>
                <a:t>Среди них:  Российская газета, СБЕР Про, Business FM, Строительная газета, </a:t>
              </a:r>
              <a:r>
                <a:rPr lang="ru-RU" dirty="0" err="1"/>
                <a:t>Рамблер.Новости</a:t>
              </a:r>
              <a:r>
                <a:rPr lang="en-US" dirty="0"/>
                <a:t>.</a:t>
              </a:r>
              <a:endParaRPr lang="ru-RU" dirty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E8DF81F-C93C-61C8-706E-33DA15CA1FC1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2593C87-EDD8-7F41-BEE7-BAF814299E88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1502540A-F13E-4F2A-1215-AC6CA72FA44E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095D5C-E5C1-A4BA-A64D-883BE65CE637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A547053-F066-00D4-D206-2CB932B03190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1CFC445C-FE13-CC8F-2D25-71E2A2107E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4B879F34-BED6-B7EF-C576-E57F40A200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8BBBEF9-BE39-7280-BAD3-EA778520D6F7}"/>
              </a:ext>
            </a:extLst>
          </p:cNvPr>
          <p:cNvGrpSpPr/>
          <p:nvPr/>
        </p:nvGrpSpPr>
        <p:grpSpPr>
          <a:xfrm>
            <a:off x="7435532" y="3410146"/>
            <a:ext cx="4179888" cy="1543710"/>
            <a:chOff x="7435532" y="3410146"/>
            <a:chExt cx="4179888" cy="1543710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85448506-21AF-30D0-286B-3616B1D55789}"/>
                </a:ext>
              </a:extLst>
            </p:cNvPr>
            <p:cNvSpPr txBox="1"/>
            <p:nvPr/>
          </p:nvSpPr>
          <p:spPr bwMode="auto">
            <a:xfrm>
              <a:off x="7450771" y="3410146"/>
              <a:ext cx="9386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defRPr sz="1400" b="1">
                  <a:solidFill>
                    <a:srgbClr val="D24942"/>
                  </a:solidFill>
                  <a:latin typeface="Montserrat ExtraBold" panose="00000900000000000000" pitchFamily="2" charset="-52"/>
                </a:defRPr>
              </a:lvl1pPr>
            </a:lstStyle>
            <a:p>
              <a:r>
                <a:rPr lang="ru-RU" dirty="0"/>
                <a:t>Цели: </a:t>
              </a:r>
              <a:endParaRPr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617070-2D16-0BBE-C337-8DC9758A2E1E}"/>
                </a:ext>
              </a:extLst>
            </p:cNvPr>
            <p:cNvSpPr txBox="1"/>
            <p:nvPr/>
          </p:nvSpPr>
          <p:spPr>
            <a:xfrm>
              <a:off x="7435532" y="3762375"/>
              <a:ext cx="4179888" cy="1191481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ru-RU" dirty="0"/>
                <a:t>Увеличить количество запросов журналистов к спикерам компании по ключевым темам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Расширить тематику запросов журналистов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Увеличить присутствие спикеров компании в высоко-охватных СМИ</a:t>
              </a: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46321C-F752-39B7-EBC8-4E1035C6FA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3"/>
          <a:stretch/>
        </p:blipFill>
        <p:spPr>
          <a:xfrm>
            <a:off x="481013" y="3386996"/>
            <a:ext cx="6059948" cy="3717549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0CD8BDB6-69DE-AA38-8600-926E16E8AFE0}"/>
              </a:ext>
            </a:extLst>
          </p:cNvPr>
          <p:cNvCxnSpPr>
            <a:cxnSpLocks/>
          </p:cNvCxnSpPr>
          <p:nvPr/>
        </p:nvCxnSpPr>
        <p:spPr>
          <a:xfrm flipH="1">
            <a:off x="-222076" y="2979237"/>
            <a:ext cx="12402329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7FDB4E-AE03-4318-FB3D-50CDD6DA4856}"/>
              </a:ext>
            </a:extLst>
          </p:cNvPr>
          <p:cNvCxnSpPr>
            <a:cxnSpLocks/>
          </p:cNvCxnSpPr>
          <p:nvPr/>
        </p:nvCxnSpPr>
        <p:spPr>
          <a:xfrm>
            <a:off x="7056710" y="2983864"/>
            <a:ext cx="0" cy="4630662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285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F4D0BBA-F5AF-E3D7-9CFC-40BA14A7CDE4}"/>
              </a:ext>
            </a:extLst>
          </p:cNvPr>
          <p:cNvCxnSpPr>
            <a:cxnSpLocks/>
          </p:cNvCxnSpPr>
          <p:nvPr/>
        </p:nvCxnSpPr>
        <p:spPr>
          <a:xfrm flipH="1">
            <a:off x="-58223" y="3295818"/>
            <a:ext cx="12402329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8833C165-D09B-D8FB-1031-4B3C50332197}"/>
              </a:ext>
            </a:extLst>
          </p:cNvPr>
          <p:cNvSpPr/>
          <p:nvPr/>
        </p:nvSpPr>
        <p:spPr bwMode="auto">
          <a:xfrm>
            <a:off x="6540961" y="1286014"/>
            <a:ext cx="5312228" cy="1622368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INGRAD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 —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 ведущая инвестиционно-девелоперская компания, работающая на рынке жилой и коммерческой недвижимости Московского региона с февраля 2011 года. Компания специализируется на строительстве крупных жилых комплексов в Москве и ближайшем Подмосковье, уделяя особое внимание созданию всей необходимой социальной инфраструктуры и возможностей для комфортного проживания, работы и отдыха.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5C2FA62-E756-335D-AC35-F469431CB93F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E83341E9-E609-B747-906A-14FE3052EC83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898B7FF1-96F0-9351-A372-592CE70D6BA2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4B974B-0C1A-56E0-F269-6C1075C6CDF1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9A5A875-67FA-BC76-F2F4-E8B63B0EC778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5C9BA84-C052-DE57-BBEB-E24CAA8282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2A7148D-BBB0-F511-0DEC-5867582019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7265C0-ACEF-BF1A-186D-DCF9E14D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272" y="1369463"/>
            <a:ext cx="898181" cy="717422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ADA2A26A-54D0-141B-6F80-0F64A85F8AAF}"/>
              </a:ext>
            </a:extLst>
          </p:cNvPr>
          <p:cNvGrpSpPr/>
          <p:nvPr/>
        </p:nvGrpSpPr>
        <p:grpSpPr>
          <a:xfrm>
            <a:off x="5537201" y="4844575"/>
            <a:ext cx="6582003" cy="2393701"/>
            <a:chOff x="5537201" y="4844575"/>
            <a:chExt cx="6582003" cy="2393701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8C5BE2C8-9345-C98A-D556-16017D8F33B3}"/>
                </a:ext>
              </a:extLst>
            </p:cNvPr>
            <p:cNvSpPr/>
            <p:nvPr/>
          </p:nvSpPr>
          <p:spPr bwMode="auto">
            <a:xfrm>
              <a:off x="5537201" y="4844575"/>
              <a:ext cx="15006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  <a:endParaRPr lang="en-US" sz="1400" b="1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67EA09-F22C-8666-B47A-068C499C2310}"/>
                </a:ext>
              </a:extLst>
            </p:cNvPr>
            <p:cNvSpPr txBox="1"/>
            <p:nvPr/>
          </p:nvSpPr>
          <p:spPr>
            <a:xfrm>
              <a:off x="5537202" y="5165914"/>
              <a:ext cx="6582002" cy="2072362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Лауреат </a:t>
              </a:r>
              <a:r>
                <a:rPr lang="ru-RU" dirty="0" err="1"/>
                <a:t>Move</a:t>
              </a:r>
              <a:r>
                <a:rPr lang="ru-RU" dirty="0"/>
                <a:t> Realty Awards  2017 в номинации «Народный выбор».</a:t>
              </a:r>
            </a:p>
            <a:p>
              <a:r>
                <a:rPr lang="ru-RU" dirty="0"/>
                <a:t>Urban Awards 2016 -  «Премьера года» ЖК «Петра Алексеева 12,а». </a:t>
              </a:r>
            </a:p>
            <a:p>
              <a:r>
                <a:rPr lang="ru-RU" dirty="0"/>
                <a:t>Разработка и реализация  уникальных программ продвижения для покупателей по каждому объекту  компании. </a:t>
              </a:r>
            </a:p>
            <a:p>
              <a:r>
                <a:rPr lang="ru-RU" dirty="0"/>
                <a:t>Для проекта ЖК в Пушкино сформировали тренд на недооцененные локации Подмосковья.</a:t>
              </a:r>
            </a:p>
            <a:p>
              <a:r>
                <a:rPr lang="ru-RU" dirty="0"/>
                <a:t>Нивелирование негатива в СМИ и среди покупателей.</a:t>
              </a:r>
            </a:p>
            <a:p>
              <a:r>
                <a:rPr lang="ru-RU" dirty="0"/>
                <a:t>Прогрессирующий рост положительных публикаций в СМИ до 400 упоминаний ежемесячно.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AF11B7A-02C3-002B-2A91-05FB931984E7}"/>
              </a:ext>
            </a:extLst>
          </p:cNvPr>
          <p:cNvGrpSpPr/>
          <p:nvPr/>
        </p:nvGrpSpPr>
        <p:grpSpPr>
          <a:xfrm>
            <a:off x="5537201" y="3687048"/>
            <a:ext cx="6704012" cy="859228"/>
            <a:chOff x="5537201" y="3661852"/>
            <a:chExt cx="6704012" cy="859228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9265A2FD-A0AE-B06A-C61F-4234118786C3}"/>
                </a:ext>
              </a:extLst>
            </p:cNvPr>
            <p:cNvSpPr txBox="1"/>
            <p:nvPr/>
          </p:nvSpPr>
          <p:spPr bwMode="auto">
            <a:xfrm>
              <a:off x="5537201" y="3986189"/>
              <a:ext cx="6704012" cy="534891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Вывод нового бренда на рынок (ранее – Домус Финанс)</a:t>
              </a:r>
            </a:p>
            <a:p>
              <a:r>
                <a:rPr lang="ru-RU" dirty="0"/>
                <a:t>Получение профессиональных наград. Поддержка продаж всех объектов</a:t>
              </a:r>
              <a:endParaRPr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D08205-BD2B-087D-3D48-04D637EFB447}"/>
                </a:ext>
              </a:extLst>
            </p:cNvPr>
            <p:cNvSpPr txBox="1"/>
            <p:nvPr/>
          </p:nvSpPr>
          <p:spPr>
            <a:xfrm>
              <a:off x="5537201" y="3661852"/>
              <a:ext cx="82425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defRPr sz="1400" b="1">
                  <a:solidFill>
                    <a:srgbClr val="D24942"/>
                  </a:solidFill>
                  <a:latin typeface="Montserrat ExtraBold" panose="00000900000000000000" pitchFamily="2" charset="-52"/>
                </a:defRPr>
              </a:lvl1pPr>
            </a:lstStyle>
            <a:p>
              <a:r>
                <a:rPr lang="ru-RU" dirty="0"/>
                <a:t>Цели: </a:t>
              </a:r>
            </a:p>
          </p:txBody>
        </p:sp>
      </p:grp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CB98693C-21FD-9952-BAB1-2C5889DD216E}"/>
              </a:ext>
            </a:extLst>
          </p:cNvPr>
          <p:cNvCxnSpPr>
            <a:cxnSpLocks/>
          </p:cNvCxnSpPr>
          <p:nvPr/>
        </p:nvCxnSpPr>
        <p:spPr>
          <a:xfrm>
            <a:off x="4976814" y="0"/>
            <a:ext cx="0" cy="38862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D49AE3-0388-3E1E-1EF7-AA0B73325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13" y="1369463"/>
            <a:ext cx="4015645" cy="5735082"/>
          </a:xfrm>
          <a:prstGeom prst="rect">
            <a:avLst/>
          </a:prstGeom>
        </p:spPr>
      </p:pic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2B3948A0-F31E-6D83-B5EB-927EB9B00EEB}"/>
              </a:ext>
            </a:extLst>
          </p:cNvPr>
          <p:cNvCxnSpPr>
            <a:cxnSpLocks/>
          </p:cNvCxnSpPr>
          <p:nvPr/>
        </p:nvCxnSpPr>
        <p:spPr>
          <a:xfrm>
            <a:off x="4976814" y="813391"/>
            <a:ext cx="0" cy="6747871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91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AE7F0C-01B2-AD70-51FC-1541FBEE127A}"/>
              </a:ext>
            </a:extLst>
          </p:cNvPr>
          <p:cNvSpPr/>
          <p:nvPr/>
        </p:nvSpPr>
        <p:spPr bwMode="auto">
          <a:xfrm>
            <a:off x="2263753" y="1076413"/>
            <a:ext cx="9496447" cy="760594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Деловой квартал NEOPOLIS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расположен в 3 км от МКАД по Киевскому шоссе, в пешей доступности от новой станции метро «Саларьево». Офисная арендуемая площадь зданий составляет   52 700 кв. м. В состав проекта входит 4 девятиэтажных офисных корпуса, а также 2 здания наземного паркинга на 1360 автомобилей. 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alibri Ligh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9CC3341-F612-4552-7504-E18CB1D70549}"/>
              </a:ext>
            </a:extLst>
          </p:cNvPr>
          <p:cNvGrpSpPr/>
          <p:nvPr/>
        </p:nvGrpSpPr>
        <p:grpSpPr>
          <a:xfrm>
            <a:off x="7319055" y="3386996"/>
            <a:ext cx="4441145" cy="3798683"/>
            <a:chOff x="7435532" y="5299195"/>
            <a:chExt cx="4441145" cy="3798683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F7BEB45-00E4-BB89-6610-01410FBA4564}"/>
                </a:ext>
              </a:extLst>
            </p:cNvPr>
            <p:cNvSpPr/>
            <p:nvPr/>
          </p:nvSpPr>
          <p:spPr bwMode="auto">
            <a:xfrm>
              <a:off x="7450771" y="5299195"/>
              <a:ext cx="1519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  <a:endParaRPr lang="en-US" sz="1400" b="1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2BC0AF1-2A97-C88D-9E70-5BF2FF2ED59A}"/>
                </a:ext>
              </a:extLst>
            </p:cNvPr>
            <p:cNvSpPr txBox="1"/>
            <p:nvPr/>
          </p:nvSpPr>
          <p:spPr bwMode="auto">
            <a:xfrm>
              <a:off x="7435532" y="5644239"/>
              <a:ext cx="4441145" cy="3453639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ru-RU" dirty="0"/>
                <a:t>Разработка "фишки" проекта как первого в России </a:t>
              </a:r>
              <a:r>
                <a:rPr lang="en" dirty="0"/>
                <a:t>life-style </a:t>
              </a:r>
              <a:r>
                <a:rPr lang="ru-RU" dirty="0"/>
                <a:t>делового квартала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Лауреат премии </a:t>
              </a:r>
              <a:r>
                <a:rPr lang="en" dirty="0"/>
                <a:t>CRE Awards, </a:t>
              </a:r>
              <a:r>
                <a:rPr lang="ru-RU" dirty="0"/>
                <a:t>лауреат премии </a:t>
              </a:r>
              <a:r>
                <a:rPr lang="en" dirty="0"/>
                <a:t>Good Innovations, </a:t>
              </a:r>
              <a:r>
                <a:rPr lang="ru-RU" dirty="0"/>
                <a:t>финалист премии </a:t>
              </a:r>
              <a:r>
                <a:rPr lang="en" dirty="0"/>
                <a:t>PRO Estate Awards.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Совместное исследования рынка труда в Новой Москве с крупнейшим онлайн ресурсом для поиска работы и найма персонала </a:t>
              </a:r>
              <a:r>
                <a:rPr lang="en" dirty="0"/>
                <a:t>Head Hunter.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Ко-</a:t>
              </a:r>
              <a:r>
                <a:rPr lang="ru-RU" dirty="0" err="1"/>
                <a:t>брендинговая</a:t>
              </a:r>
              <a:r>
                <a:rPr lang="ru-RU" dirty="0"/>
                <a:t> программа с ведущим брокерским агентством по децентрализованным офисам Москвы.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Собственные мероприятия с архитектором проекта Дэвидом Роденом в рамках профессиональных форумов по недвижимости и архитектуре </a:t>
              </a:r>
              <a:r>
                <a:rPr lang="en" dirty="0"/>
                <a:t>PRO Estate.</a:t>
              </a:r>
            </a:p>
            <a:p>
              <a:pPr>
                <a:spcAft>
                  <a:spcPts val="600"/>
                </a:spcAft>
              </a:pPr>
              <a:r>
                <a:rPr lang="ru-RU" dirty="0"/>
                <a:t>Более 200 публикаций в СМИ ежемесячно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E8DF81F-C93C-61C8-706E-33DA15CA1FC1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2593C87-EDD8-7F41-BEE7-BAF814299E88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1502540A-F13E-4F2A-1215-AC6CA72FA44E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095D5C-E5C1-A4BA-A64D-883BE65CE637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A547053-F066-00D4-D206-2CB932B03190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1CFC445C-FE13-CC8F-2D25-71E2A2107E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4B879F34-BED6-B7EF-C576-E57F40A200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8BBBEF9-BE39-7280-BAD3-EA778520D6F7}"/>
              </a:ext>
            </a:extLst>
          </p:cNvPr>
          <p:cNvGrpSpPr/>
          <p:nvPr/>
        </p:nvGrpSpPr>
        <p:grpSpPr>
          <a:xfrm>
            <a:off x="7356678" y="2366506"/>
            <a:ext cx="4179888" cy="1020490"/>
            <a:chOff x="7435532" y="3410146"/>
            <a:chExt cx="4179888" cy="1020490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85448506-21AF-30D0-286B-3616B1D55789}"/>
                </a:ext>
              </a:extLst>
            </p:cNvPr>
            <p:cNvSpPr txBox="1"/>
            <p:nvPr/>
          </p:nvSpPr>
          <p:spPr bwMode="auto">
            <a:xfrm>
              <a:off x="7450771" y="3410146"/>
              <a:ext cx="9386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defRPr sz="1400" b="1">
                  <a:solidFill>
                    <a:srgbClr val="D24942"/>
                  </a:solidFill>
                  <a:latin typeface="Montserrat ExtraBold" panose="00000900000000000000" pitchFamily="2" charset="-52"/>
                </a:defRPr>
              </a:lvl1pPr>
            </a:lstStyle>
            <a:p>
              <a:r>
                <a:rPr lang="ru-RU" dirty="0"/>
                <a:t>Цели: </a:t>
              </a:r>
              <a:endParaRPr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617070-2D16-0BBE-C337-8DC9758A2E1E}"/>
                </a:ext>
              </a:extLst>
            </p:cNvPr>
            <p:cNvSpPr txBox="1"/>
            <p:nvPr/>
          </p:nvSpPr>
          <p:spPr>
            <a:xfrm>
              <a:off x="7435532" y="3762375"/>
              <a:ext cx="4179888" cy="668261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ru-RU" sz="1200" dirty="0"/>
                <a:t>отстройка от конкурентов и положительный имидж, привлечение арендаторов на длительный период до ввода в эксплуатацию</a:t>
              </a:r>
              <a:endParaRPr lang="ru-RU" dirty="0"/>
            </a:p>
          </p:txBody>
        </p:sp>
      </p:grp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0CD8BDB6-69DE-AA38-8600-926E16E8AFE0}"/>
              </a:ext>
            </a:extLst>
          </p:cNvPr>
          <p:cNvCxnSpPr>
            <a:cxnSpLocks/>
          </p:cNvCxnSpPr>
          <p:nvPr/>
        </p:nvCxnSpPr>
        <p:spPr>
          <a:xfrm flipH="1">
            <a:off x="0" y="2318846"/>
            <a:ext cx="12402329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7FDB4E-AE03-4318-FB3D-50CDD6DA4856}"/>
              </a:ext>
            </a:extLst>
          </p:cNvPr>
          <p:cNvCxnSpPr>
            <a:cxnSpLocks/>
          </p:cNvCxnSpPr>
          <p:nvPr/>
        </p:nvCxnSpPr>
        <p:spPr>
          <a:xfrm>
            <a:off x="7056710" y="2318846"/>
            <a:ext cx="0" cy="529568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https://scontent-mxp1-1.xx.fbcdn.net/hphotos-ash2/v/t1.0-9/10672113_780891531973113_62583574459924205_n.png?oh=5b715b5493e715ad8200d282c8cd9a6b&amp;oe=56C792F8">
            <a:extLst>
              <a:ext uri="{FF2B5EF4-FFF2-40B4-BE49-F238E27FC236}">
                <a16:creationId xmlns:a16="http://schemas.microsoft.com/office/drawing/2014/main" id="{62720086-9AAC-D54C-78EA-9CC46A78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81013" y="995741"/>
            <a:ext cx="1373538" cy="1239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F5CD3DF-8220-3035-C736-A75E4F4C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617467"/>
            <a:ext cx="6142741" cy="448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F028ABD-9601-5D17-496F-4A3640D728C7}"/>
              </a:ext>
            </a:extLst>
          </p:cNvPr>
          <p:cNvCxnSpPr>
            <a:cxnSpLocks/>
          </p:cNvCxnSpPr>
          <p:nvPr/>
        </p:nvCxnSpPr>
        <p:spPr>
          <a:xfrm flipH="1">
            <a:off x="-80559" y="3804759"/>
            <a:ext cx="12402329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CA624B-64B3-B008-055A-A299FAFE23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360" y="1368426"/>
            <a:ext cx="3548415" cy="5735091"/>
          </a:xfrm>
          <a:prstGeom prst="rect">
            <a:avLst/>
          </a:prstGeom>
        </p:spPr>
      </p:pic>
      <p:sp>
        <p:nvSpPr>
          <p:cNvPr id="4" name="AutoShape 4" descr="Картинки по запросу главстрой девелопмент">
            <a:extLst>
              <a:ext uri="{FF2B5EF4-FFF2-40B4-BE49-F238E27FC236}">
                <a16:creationId xmlns:a16="http://schemas.microsoft.com/office/drawing/2014/main" id="{374DE781-44CE-3074-411D-2E9222C2E4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271" y="-159276"/>
            <a:ext cx="408040" cy="336057"/>
          </a:xfrm>
          <a:prstGeom prst="rect">
            <a:avLst/>
          </a:prstGeom>
          <a:noFill/>
        </p:spPr>
        <p:txBody>
          <a:bodyPr vert="horz" wrap="square" lIns="113157" tIns="56579" rIns="113157" bIns="56579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latin typeface="Myriad Pro"/>
            </a:endParaRPr>
          </a:p>
        </p:txBody>
      </p:sp>
      <p:pic>
        <p:nvPicPr>
          <p:cNvPr id="5" name="Picture 2" descr="Картинки по запросу радиус групп">
            <a:extLst>
              <a:ext uri="{FF2B5EF4-FFF2-40B4-BE49-F238E27FC236}">
                <a16:creationId xmlns:a16="http://schemas.microsoft.com/office/drawing/2014/main" id="{55DAAE58-EF23-06D1-8CAA-02CF7A02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113446" y="1360806"/>
            <a:ext cx="924626" cy="727235"/>
          </a:xfrm>
          <a:prstGeom prst="rect">
            <a:avLst/>
          </a:prstGeom>
          <a:noFill/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130CDB60-5FFD-9B51-BFF1-56D8DE2DB7F0}"/>
              </a:ext>
            </a:extLst>
          </p:cNvPr>
          <p:cNvSpPr/>
          <p:nvPr/>
        </p:nvSpPr>
        <p:spPr bwMode="auto">
          <a:xfrm>
            <a:off x="6594420" y="1293187"/>
            <a:ext cx="5165429" cy="2545698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>
              <a:defRPr/>
            </a:pPr>
            <a:r>
              <a:rPr lang="ru-RU" sz="1400" b="1" dirty="0" err="1">
                <a:solidFill>
                  <a:srgbClr val="D24942"/>
                </a:solidFill>
                <a:latin typeface="Montserrat ExtraBold" panose="00000900000000000000" pitchFamily="2" charset="-52"/>
              </a:rPr>
              <a:t>Radius</a:t>
            </a: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 Group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- ведущий девелопер и собственник складской </a:t>
            </a:r>
          </a:p>
          <a:p>
            <a:pPr>
              <a:defRPr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и индустриальной недвижимости класса А в России. Компания основана в 2006 г., на сегодняшний день портфель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Radius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 Group включает в себя более 700 тыс. кв. м складской и индустриальной недвижимости класса А, расположенной в Московском регионе, Казани и Киеве. Основной приоритет компании – создание современных логистических объектов для содействия международным компаниям, ведущим свою деятельность в России, в построении общероссийских цепей поставок.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Radius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 Group – первый девелопер складских объектов, сертифицированных по стандарту BREEAM в России.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985B9A6-39AD-4924-565C-954CB4963213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366142D-7A56-BCB9-C02D-5B1815A093D9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395F2D43-911F-C1BE-8350-338FE7E37CB6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0865FC-2AE3-D8EF-442B-887BD522D384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63705C3-6726-E61A-9B89-064E7E12ADEA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47C7323F-10D8-F024-3172-07CCE0E17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EA32D8D7-FA69-630C-AD2E-C3233D6263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6A03B80-12DD-5704-3D6C-DF7A319758BF}"/>
              </a:ext>
            </a:extLst>
          </p:cNvPr>
          <p:cNvGrpSpPr/>
          <p:nvPr/>
        </p:nvGrpSpPr>
        <p:grpSpPr>
          <a:xfrm>
            <a:off x="4994321" y="4187306"/>
            <a:ext cx="6906537" cy="819776"/>
            <a:chOff x="4994321" y="4206647"/>
            <a:chExt cx="6906537" cy="819776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4BC5539A-0815-43EB-267E-699D25022730}"/>
                </a:ext>
              </a:extLst>
            </p:cNvPr>
            <p:cNvSpPr txBox="1"/>
            <p:nvPr/>
          </p:nvSpPr>
          <p:spPr bwMode="auto">
            <a:xfrm>
              <a:off x="4994321" y="4542828"/>
              <a:ext cx="6906537" cy="483595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Закрепить позиционирование компании, как девелопера, реализующий высокотехнологичные проекты ИК под коммерческие задачи клиентов </a:t>
              </a:r>
              <a:endParaRPr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5210FF-BB76-AAA9-C3B9-B2960ACA24BC}"/>
                </a:ext>
              </a:extLst>
            </p:cNvPr>
            <p:cNvSpPr txBox="1"/>
            <p:nvPr/>
          </p:nvSpPr>
          <p:spPr>
            <a:xfrm>
              <a:off x="5012101" y="4206647"/>
              <a:ext cx="9607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Цель: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ED9BF8E-775E-0D99-8249-B295038BC0A5}"/>
              </a:ext>
            </a:extLst>
          </p:cNvPr>
          <p:cNvGrpSpPr/>
          <p:nvPr/>
        </p:nvGrpSpPr>
        <p:grpSpPr>
          <a:xfrm>
            <a:off x="4994321" y="5304091"/>
            <a:ext cx="7055075" cy="1896994"/>
            <a:chOff x="4994321" y="5304091"/>
            <a:chExt cx="7055075" cy="1896994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B19E0CAD-207C-7848-A38F-EFEACAA6AAAE}"/>
                </a:ext>
              </a:extLst>
            </p:cNvPr>
            <p:cNvSpPr/>
            <p:nvPr/>
          </p:nvSpPr>
          <p:spPr bwMode="auto">
            <a:xfrm>
              <a:off x="4994321" y="5640272"/>
              <a:ext cx="7055075" cy="1560813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/>
            <a:p>
              <a:pPr marL="171450" indent="-171450">
                <a:spcAft>
                  <a:spcPts val="400"/>
                </a:spcAft>
                <a:buFont typeface="Arial"/>
                <a:buChar char="•"/>
              </a:pPr>
              <a:r>
                <a:rPr lang="ru-RU" sz="1200" dirty="0">
                  <a:latin typeface="Montserrat" panose="00000500000000000000" pitchFamily="2" charset="-52"/>
                </a:rPr>
                <a:t>С</a:t>
              </a:r>
              <a:r>
                <a:rPr lang="en-US" sz="1200" dirty="0">
                  <a:latin typeface="Montserrat" panose="00000500000000000000" pitchFamily="2" charset="-52"/>
                </a:rPr>
                <a:t>RE</a:t>
              </a:r>
              <a:r>
                <a:rPr lang="ru-RU" sz="1200" dirty="0">
                  <a:latin typeface="Montserrat" panose="00000500000000000000" pitchFamily="2" charset="-52"/>
                </a:rPr>
                <a:t> Awards 201</a:t>
              </a:r>
              <a:r>
                <a:rPr lang="en-US" sz="1200" dirty="0">
                  <a:latin typeface="Montserrat" panose="00000500000000000000" pitchFamily="2" charset="-52"/>
                </a:rPr>
                <a:t>7</a:t>
              </a:r>
              <a:r>
                <a:rPr lang="ru-RU" sz="1200" dirty="0">
                  <a:latin typeface="Montserrat" panose="00000500000000000000" pitchFamily="2" charset="-52"/>
                </a:rPr>
                <a:t> в номинации «Индустриальная недвижимость. Складской комплекс»</a:t>
              </a:r>
              <a:r>
                <a:rPr lang="en-US" sz="1200" dirty="0">
                  <a:latin typeface="Montserrat" panose="00000500000000000000" pitchFamily="2" charset="-52"/>
                </a:rPr>
                <a:t>.</a:t>
              </a:r>
              <a:endParaRPr sz="1200" dirty="0">
                <a:latin typeface="Montserrat" panose="00000500000000000000" pitchFamily="2" charset="-52"/>
              </a:endParaRPr>
            </a:p>
            <a:p>
              <a:pPr marL="171450" indent="-171450">
                <a:spcAft>
                  <a:spcPts val="400"/>
                </a:spcAft>
                <a:buFont typeface="Arial"/>
                <a:buChar char="•"/>
              </a:pPr>
              <a:r>
                <a:rPr lang="ru-RU" sz="1200" dirty="0">
                  <a:latin typeface="Montserrat" panose="00000500000000000000" pitchFamily="2" charset="-52"/>
                </a:rPr>
                <a:t>Финалист С</a:t>
              </a:r>
              <a:r>
                <a:rPr lang="en-US" sz="1200" dirty="0">
                  <a:latin typeface="Montserrat" panose="00000500000000000000" pitchFamily="2" charset="-52"/>
                </a:rPr>
                <a:t>RE</a:t>
              </a:r>
              <a:r>
                <a:rPr lang="ru-RU" sz="1200" dirty="0">
                  <a:latin typeface="Montserrat" panose="00000500000000000000" pitchFamily="2" charset="-52"/>
                </a:rPr>
                <a:t> Awards 2018 в номинации «Сделка года. Индустриальная недвижимость»</a:t>
              </a:r>
              <a:r>
                <a:rPr lang="en-US" sz="1200" dirty="0">
                  <a:latin typeface="Montserrat" panose="00000500000000000000" pitchFamily="2" charset="-52"/>
                </a:rPr>
                <a:t>.</a:t>
              </a:r>
              <a:endParaRPr sz="1200" dirty="0">
                <a:latin typeface="Montserrat" panose="00000500000000000000" pitchFamily="2" charset="-52"/>
              </a:endParaRPr>
            </a:p>
            <a:p>
              <a:pPr marL="171450" indent="-171450">
                <a:spcAft>
                  <a:spcPts val="400"/>
                </a:spcAft>
                <a:buFont typeface="Arial"/>
                <a:buChar char="•"/>
              </a:pPr>
              <a:r>
                <a:rPr lang="ru-RU" sz="1200" dirty="0">
                  <a:latin typeface="Montserrat" panose="00000500000000000000" pitchFamily="2" charset="-52"/>
                </a:rPr>
                <a:t>Вывод компании в ТОП-3 в информационном поле по складской недвижимости</a:t>
              </a:r>
              <a:r>
                <a:rPr lang="en-US" sz="1200" dirty="0">
                  <a:latin typeface="Montserrat" panose="00000500000000000000" pitchFamily="2" charset="-52"/>
                </a:rPr>
                <a:t>.</a:t>
              </a:r>
              <a:endParaRPr sz="1200" dirty="0">
                <a:latin typeface="Montserrat" panose="00000500000000000000" pitchFamily="2" charset="-52"/>
              </a:endParaRPr>
            </a:p>
            <a:p>
              <a:pPr marL="171450" indent="-171450">
                <a:spcAft>
                  <a:spcPts val="400"/>
                </a:spcAft>
                <a:buFont typeface="Arial"/>
                <a:buChar char="•"/>
              </a:pPr>
              <a:r>
                <a:rPr lang="ru-RU" sz="1200" dirty="0">
                  <a:latin typeface="Montserrat" panose="00000500000000000000" pitchFamily="2" charset="-52"/>
                </a:rPr>
                <a:t>Позиция лидера по внедрению </a:t>
              </a:r>
              <a:r>
                <a:rPr lang="en-US" sz="1200" dirty="0">
                  <a:latin typeface="Montserrat" panose="00000500000000000000" pitchFamily="2" charset="-52"/>
                </a:rPr>
                <a:t>prop tech </a:t>
              </a:r>
              <a:r>
                <a:rPr lang="ru-RU" sz="1200" dirty="0">
                  <a:latin typeface="Montserrat" panose="00000500000000000000" pitchFamily="2" charset="-52"/>
                </a:rPr>
                <a:t>технологий при строительстве индустриальных комплексов</a:t>
              </a:r>
              <a:r>
                <a:rPr lang="en-US" sz="1200" dirty="0">
                  <a:latin typeface="Montserrat" panose="00000500000000000000" pitchFamily="2" charset="-52"/>
                </a:rPr>
                <a:t>.</a:t>
              </a:r>
              <a:endParaRPr sz="1200" dirty="0">
                <a:latin typeface="Montserrat" panose="00000500000000000000" pitchFamily="2" charset="-5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AF2278-4254-43FA-30FE-E62F3EC6B43B}"/>
                </a:ext>
              </a:extLst>
            </p:cNvPr>
            <p:cNvSpPr txBox="1"/>
            <p:nvPr/>
          </p:nvSpPr>
          <p:spPr>
            <a:xfrm>
              <a:off x="5012101" y="5304091"/>
              <a:ext cx="14165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</a:p>
          </p:txBody>
        </p:sp>
      </p:grp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40961743-21A1-7E79-1952-DE55570B49DF}"/>
              </a:ext>
            </a:extLst>
          </p:cNvPr>
          <p:cNvCxnSpPr>
            <a:cxnSpLocks/>
          </p:cNvCxnSpPr>
          <p:nvPr/>
        </p:nvCxnSpPr>
        <p:spPr>
          <a:xfrm>
            <a:off x="4541857" y="0"/>
            <a:ext cx="0" cy="38862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89E6EB89-BD84-1A01-B59C-027844D70600}"/>
              </a:ext>
            </a:extLst>
          </p:cNvPr>
          <p:cNvCxnSpPr>
            <a:cxnSpLocks/>
          </p:cNvCxnSpPr>
          <p:nvPr/>
        </p:nvCxnSpPr>
        <p:spPr>
          <a:xfrm>
            <a:off x="4557097" y="813391"/>
            <a:ext cx="0" cy="6747871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34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F028ABD-9601-5D17-496F-4A3640D728C7}"/>
              </a:ext>
            </a:extLst>
          </p:cNvPr>
          <p:cNvCxnSpPr>
            <a:cxnSpLocks/>
          </p:cNvCxnSpPr>
          <p:nvPr/>
        </p:nvCxnSpPr>
        <p:spPr>
          <a:xfrm flipH="1">
            <a:off x="-80559" y="3804759"/>
            <a:ext cx="12402329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4" descr="Картинки по запросу главстрой девелопмент">
            <a:extLst>
              <a:ext uri="{FF2B5EF4-FFF2-40B4-BE49-F238E27FC236}">
                <a16:creationId xmlns:a16="http://schemas.microsoft.com/office/drawing/2014/main" id="{374DE781-44CE-3074-411D-2E9222C2E4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271" y="-159276"/>
            <a:ext cx="408040" cy="336057"/>
          </a:xfrm>
          <a:prstGeom prst="rect">
            <a:avLst/>
          </a:prstGeom>
          <a:noFill/>
        </p:spPr>
        <p:txBody>
          <a:bodyPr vert="horz" wrap="square" lIns="113157" tIns="56579" rIns="113157" bIns="56579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latin typeface="Myriad Pro"/>
            </a:endParaRPr>
          </a:p>
        </p:txBody>
      </p:sp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130CDB60-5FFD-9B51-BFF1-56D8DE2DB7F0}"/>
              </a:ext>
            </a:extLst>
          </p:cNvPr>
          <p:cNvSpPr/>
          <p:nvPr/>
        </p:nvSpPr>
        <p:spPr bwMode="auto">
          <a:xfrm>
            <a:off x="6594420" y="1293187"/>
            <a:ext cx="5165429" cy="2545698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Компания </a:t>
            </a:r>
            <a:r>
              <a:rPr lang="en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MD Facility Management </a:t>
            </a:r>
            <a:r>
              <a:rPr lang="ru-RU" sz="1200" dirty="0">
                <a:latin typeface="Montserrat" panose="00000500000000000000" pitchFamily="2" charset="-52"/>
              </a:rPr>
              <a:t>оказывает </a:t>
            </a:r>
            <a:r>
              <a:rPr lang="en" sz="1200" dirty="0">
                <a:latin typeface="Montserrat" panose="00000500000000000000" pitchFamily="2" charset="-52"/>
              </a:rPr>
              <a:t>FM-</a:t>
            </a:r>
            <a:r>
              <a:rPr lang="ru-RU" sz="1200" dirty="0">
                <a:latin typeface="Montserrat" panose="00000500000000000000" pitchFamily="2" charset="-52"/>
              </a:rPr>
              <a:t>услуги собственникам и арендаторам коммерческой, государственной, жилой недвижимости с 1994 года.</a:t>
            </a:r>
          </a:p>
          <a:p>
            <a:pPr algn="just">
              <a:defRPr/>
            </a:pPr>
            <a:r>
              <a:rPr lang="ru-RU" sz="1200" dirty="0">
                <a:latin typeface="Montserrat" panose="00000500000000000000" pitchFamily="2" charset="-52"/>
              </a:rPr>
              <a:t>Общая площадь обслуживаемых объектов компании составляет более 7,5 млн. м2. Это торговые центры, складские комплексы, бизнес-центры и бизнес-парки, административные здания, объекты спортивной инфраструктуры. Среди них новые районные центры компании </a:t>
            </a:r>
            <a:r>
              <a:rPr lang="en" sz="1200" dirty="0">
                <a:latin typeface="Montserrat" panose="00000500000000000000" pitchFamily="2" charset="-52"/>
              </a:rPr>
              <a:t>ADG Group </a:t>
            </a:r>
            <a:r>
              <a:rPr lang="ru-RU" sz="1200" dirty="0">
                <a:latin typeface="Montserrat" panose="00000500000000000000" pitchFamily="2" charset="-52"/>
              </a:rPr>
              <a:t>в Москве, башня «Империя» в ММДЦ «Москва-Сити», штаб-квартира «Яндекс» и «Мегафон», ЦДМ на Лубянке, стадион «Динамо», индустриальный парк «Южные Врата» в Домодедове, ТРЦ «Галерея» в Санкт-Петербурге и др.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985B9A6-39AD-4924-565C-954CB4963213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366142D-7A56-BCB9-C02D-5B1815A093D9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395F2D43-911F-C1BE-8350-338FE7E37CB6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0865FC-2AE3-D8EF-442B-887BD522D384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63705C3-6726-E61A-9B89-064E7E12ADEA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47C7323F-10D8-F024-3172-07CCE0E17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EA32D8D7-FA69-630C-AD2E-C3233D6263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6A03B80-12DD-5704-3D6C-DF7A319758BF}"/>
              </a:ext>
            </a:extLst>
          </p:cNvPr>
          <p:cNvGrpSpPr/>
          <p:nvPr/>
        </p:nvGrpSpPr>
        <p:grpSpPr>
          <a:xfrm>
            <a:off x="4994321" y="4019879"/>
            <a:ext cx="6906537" cy="1004442"/>
            <a:chOff x="4994321" y="4206647"/>
            <a:chExt cx="6906537" cy="1004442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4BC5539A-0815-43EB-267E-699D25022730}"/>
                </a:ext>
              </a:extLst>
            </p:cNvPr>
            <p:cNvSpPr txBox="1"/>
            <p:nvPr/>
          </p:nvSpPr>
          <p:spPr bwMode="auto">
            <a:xfrm>
              <a:off x="4994321" y="4542828"/>
              <a:ext cx="6906537" cy="668261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повышение узнаваемости бренда </a:t>
              </a:r>
              <a:r>
                <a:rPr lang="en" dirty="0"/>
                <a:t>MD Facility Management </a:t>
              </a:r>
              <a:r>
                <a:rPr lang="ru-RU" dirty="0"/>
                <a:t>для целевых аудиторий, увеличение цитируемости компании </a:t>
              </a:r>
              <a:r>
                <a:rPr lang="en" dirty="0"/>
                <a:t>MD Facility Management </a:t>
              </a:r>
              <a:r>
                <a:rPr lang="ru-RU" dirty="0"/>
                <a:t>в информационном поле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5210FF-BB76-AAA9-C3B9-B2960ACA24BC}"/>
                </a:ext>
              </a:extLst>
            </p:cNvPr>
            <p:cNvSpPr txBox="1"/>
            <p:nvPr/>
          </p:nvSpPr>
          <p:spPr>
            <a:xfrm>
              <a:off x="5012101" y="4206647"/>
              <a:ext cx="9607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Цель: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ED9BF8E-775E-0D99-8249-B295038BC0A5}"/>
              </a:ext>
            </a:extLst>
          </p:cNvPr>
          <p:cNvGrpSpPr/>
          <p:nvPr/>
        </p:nvGrpSpPr>
        <p:grpSpPr>
          <a:xfrm>
            <a:off x="4994321" y="5162422"/>
            <a:ext cx="7055075" cy="2030364"/>
            <a:chOff x="4994321" y="5304091"/>
            <a:chExt cx="7055075" cy="2030364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B19E0CAD-207C-7848-A38F-EFEACAA6AAAE}"/>
                </a:ext>
              </a:extLst>
            </p:cNvPr>
            <p:cNvSpPr/>
            <p:nvPr/>
          </p:nvSpPr>
          <p:spPr bwMode="auto">
            <a:xfrm>
              <a:off x="4994321" y="5640272"/>
              <a:ext cx="7055075" cy="1694183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/>
            <a:p>
              <a:pPr marL="171450" indent="-171450">
                <a:spcAft>
                  <a:spcPts val="400"/>
                </a:spcAft>
                <a:buFont typeface="Arial"/>
                <a:buChar char="•"/>
              </a:pPr>
              <a:r>
                <a:rPr lang="ru-RU" sz="1200" dirty="0">
                  <a:latin typeface="Montserrat" panose="00000500000000000000" pitchFamily="2" charset="-52"/>
                </a:rPr>
                <a:t>За год работы компании обеспечено лидирующее место по количеству публикаций на тему </a:t>
              </a:r>
              <a:r>
                <a:rPr lang="en" sz="1200" dirty="0">
                  <a:latin typeface="Montserrat" panose="00000500000000000000" pitchFamily="2" charset="-52"/>
                </a:rPr>
                <a:t>Facility Management. </a:t>
              </a:r>
            </a:p>
            <a:p>
              <a:pPr marL="171450" indent="-171450">
                <a:spcAft>
                  <a:spcPts val="400"/>
                </a:spcAft>
                <a:buFont typeface="Arial"/>
                <a:buChar char="•"/>
              </a:pPr>
              <a:r>
                <a:rPr lang="ru-RU" sz="1200" dirty="0">
                  <a:latin typeface="Montserrat" panose="00000500000000000000" pitchFamily="2" charset="-52"/>
                </a:rPr>
                <a:t>Обеспечен рост показателя цитируемости и охвата читательской аудитории от 5 публикаций в </a:t>
              </a:r>
              <a:r>
                <a:rPr lang="en" sz="1200" dirty="0">
                  <a:latin typeface="Montserrat" panose="00000500000000000000" pitchFamily="2" charset="-52"/>
                </a:rPr>
                <a:t>CRE </a:t>
              </a:r>
              <a:r>
                <a:rPr lang="ru-RU" sz="1200" dirty="0">
                  <a:latin typeface="Montserrat" panose="00000500000000000000" pitchFamily="2" charset="-52"/>
                </a:rPr>
                <a:t>за 2020 год до 450 публикаций в отраслевых и деловых медиа, последующие годы объем публикаций сохранен в том же объеме, что позволило превысить объем публикаций ближайших конкурентов.</a:t>
              </a:r>
            </a:p>
            <a:p>
              <a:pPr marL="171450" indent="-171450">
                <a:spcAft>
                  <a:spcPts val="400"/>
                </a:spcAft>
                <a:buFont typeface="Arial"/>
                <a:buChar char="•"/>
              </a:pPr>
              <a:r>
                <a:rPr lang="ru-RU" sz="1200" dirty="0">
                  <a:latin typeface="Montserrat" panose="00000500000000000000" pitchFamily="2" charset="-52"/>
                </a:rPr>
                <a:t>Обеспечено участие топ-менеджмента компании в главных отраслевых мероприятиях.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AF2278-4254-43FA-30FE-E62F3EC6B43B}"/>
                </a:ext>
              </a:extLst>
            </p:cNvPr>
            <p:cNvSpPr txBox="1"/>
            <p:nvPr/>
          </p:nvSpPr>
          <p:spPr>
            <a:xfrm>
              <a:off x="5012101" y="5304091"/>
              <a:ext cx="14165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</a:p>
          </p:txBody>
        </p:sp>
      </p:grp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40961743-21A1-7E79-1952-DE55570B49DF}"/>
              </a:ext>
            </a:extLst>
          </p:cNvPr>
          <p:cNvCxnSpPr>
            <a:cxnSpLocks/>
          </p:cNvCxnSpPr>
          <p:nvPr/>
        </p:nvCxnSpPr>
        <p:spPr>
          <a:xfrm>
            <a:off x="4541857" y="0"/>
            <a:ext cx="0" cy="38862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89E6EB89-BD84-1A01-B59C-027844D70600}"/>
              </a:ext>
            </a:extLst>
          </p:cNvPr>
          <p:cNvCxnSpPr>
            <a:cxnSpLocks/>
          </p:cNvCxnSpPr>
          <p:nvPr/>
        </p:nvCxnSpPr>
        <p:spPr>
          <a:xfrm>
            <a:off x="4557097" y="813391"/>
            <a:ext cx="0" cy="6747871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675102B9-628F-CD3A-A4DB-8CEC2617D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94321" y="1368426"/>
            <a:ext cx="1290395" cy="7212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67FD28-9E29-CF39-5ACB-440A14AA51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529"/>
          <a:stretch/>
        </p:blipFill>
        <p:spPr>
          <a:xfrm>
            <a:off x="481359" y="1324000"/>
            <a:ext cx="3541014" cy="57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8CB1601E-1318-CDC8-B51C-1F8C00C76BD1}"/>
              </a:ext>
            </a:extLst>
          </p:cNvPr>
          <p:cNvGrpSpPr/>
          <p:nvPr/>
        </p:nvGrpSpPr>
        <p:grpSpPr>
          <a:xfrm>
            <a:off x="7635146" y="5048038"/>
            <a:ext cx="3119765" cy="1214609"/>
            <a:chOff x="534130" y="4286293"/>
            <a:chExt cx="3727925" cy="1209726"/>
          </a:xfrm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D1764C54-18DB-53B4-CE99-E04D50D2EC02}"/>
                </a:ext>
              </a:extLst>
            </p:cNvPr>
            <p:cNvSpPr/>
            <p:nvPr/>
          </p:nvSpPr>
          <p:spPr>
            <a:xfrm>
              <a:off x="534130" y="4825707"/>
              <a:ext cx="3727925" cy="670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78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средняя длительность </a:t>
              </a:r>
              <a:br>
                <a:rPr lang="ru-RU" sz="1878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878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контрактов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7A142298-0D16-3754-3C81-E8D39D3B277E}"/>
                </a:ext>
              </a:extLst>
            </p:cNvPr>
            <p:cNvSpPr/>
            <p:nvPr/>
          </p:nvSpPr>
          <p:spPr>
            <a:xfrm>
              <a:off x="534130" y="4286293"/>
              <a:ext cx="1904379" cy="5844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13" dirty="0">
                  <a:solidFill>
                    <a:srgbClr val="CBD842"/>
                  </a:solidFill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3</a:t>
              </a:r>
              <a:r>
                <a:rPr lang="ru-RU" sz="3213" dirty="0">
                  <a:solidFill>
                    <a:srgbClr val="CBD842"/>
                  </a:solidFill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года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02DD494-D321-B294-F1A0-3D645BB234C1}"/>
              </a:ext>
            </a:extLst>
          </p:cNvPr>
          <p:cNvGrpSpPr/>
          <p:nvPr/>
        </p:nvGrpSpPr>
        <p:grpSpPr>
          <a:xfrm>
            <a:off x="7635146" y="2103345"/>
            <a:ext cx="4303613" cy="1214491"/>
            <a:chOff x="534130" y="2375325"/>
            <a:chExt cx="4286311" cy="1209608"/>
          </a:xfrm>
        </p:grpSpPr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808735C2-84EE-E25C-E511-52B9657F63E5}"/>
                </a:ext>
              </a:extLst>
            </p:cNvPr>
            <p:cNvSpPr/>
            <p:nvPr/>
          </p:nvSpPr>
          <p:spPr>
            <a:xfrm>
              <a:off x="534130" y="2914621"/>
              <a:ext cx="4286311" cy="670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78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в жилой и коммерческой </a:t>
              </a:r>
              <a:br>
                <a:rPr lang="ru-RU" sz="1878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878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недвижимости 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AE8D0AE5-8F40-3DE1-F614-36D8690ACA11}"/>
                </a:ext>
              </a:extLst>
            </p:cNvPr>
            <p:cNvSpPr/>
            <p:nvPr/>
          </p:nvSpPr>
          <p:spPr>
            <a:xfrm>
              <a:off x="534130" y="2375325"/>
              <a:ext cx="3632489" cy="5844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13" dirty="0">
                  <a:solidFill>
                    <a:srgbClr val="D24942"/>
                  </a:solidFill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&gt; </a:t>
              </a:r>
              <a:r>
                <a:rPr lang="ru-RU" sz="3213" dirty="0">
                  <a:solidFill>
                    <a:srgbClr val="D24942"/>
                  </a:solidFill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200 клиентов</a:t>
              </a:r>
            </a:p>
          </p:txBody>
        </p:sp>
      </p:grp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75C76FB6-1274-FAF5-0C4B-BACF7E7BF635}"/>
              </a:ext>
            </a:extLst>
          </p:cNvPr>
          <p:cNvCxnSpPr>
            <a:cxnSpLocks/>
          </p:cNvCxnSpPr>
          <p:nvPr/>
        </p:nvCxnSpPr>
        <p:spPr>
          <a:xfrm>
            <a:off x="61871" y="4222500"/>
            <a:ext cx="12179342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Прямая соединительная линия 191">
            <a:extLst>
              <a:ext uri="{FF2B5EF4-FFF2-40B4-BE49-F238E27FC236}">
                <a16:creationId xmlns:a16="http://schemas.microsoft.com/office/drawing/2014/main" id="{1FB44579-38D6-6305-E7C4-5FFB9E7E73AE}"/>
              </a:ext>
            </a:extLst>
          </p:cNvPr>
          <p:cNvCxnSpPr>
            <a:cxnSpLocks/>
          </p:cNvCxnSpPr>
          <p:nvPr/>
        </p:nvCxnSpPr>
        <p:spPr>
          <a:xfrm>
            <a:off x="7065933" y="12515"/>
            <a:ext cx="0" cy="7561263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CF01F35-8B55-B9EE-ACC4-054F5660AE7E}"/>
              </a:ext>
            </a:extLst>
          </p:cNvPr>
          <p:cNvGrpSpPr/>
          <p:nvPr/>
        </p:nvGrpSpPr>
        <p:grpSpPr>
          <a:xfrm>
            <a:off x="479428" y="1368424"/>
            <a:ext cx="5913752" cy="5725343"/>
            <a:chOff x="479428" y="1368424"/>
            <a:chExt cx="5913752" cy="5725343"/>
          </a:xfrm>
        </p:grpSpPr>
        <p:sp>
          <p:nvSpPr>
            <p:cNvPr id="128" name="Прямоугольник 127">
              <a:extLst>
                <a:ext uri="{FF2B5EF4-FFF2-40B4-BE49-F238E27FC236}">
                  <a16:creationId xmlns:a16="http://schemas.microsoft.com/office/drawing/2014/main" id="{8515389C-E190-B694-7813-5E95708B7585}"/>
                </a:ext>
              </a:extLst>
            </p:cNvPr>
            <p:cNvSpPr/>
            <p:nvPr/>
          </p:nvSpPr>
          <p:spPr>
            <a:xfrm>
              <a:off x="479428" y="1368424"/>
              <a:ext cx="5913752" cy="5725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9" name="Picture 3" descr="D:\Documents\common\1_Инград\4_Мероприятия\ЦДХ-2016\INGRAD ЦДХ\лого_инград_!.jpg">
              <a:extLst>
                <a:ext uri="{FF2B5EF4-FFF2-40B4-BE49-F238E27FC236}">
                  <a16:creationId xmlns:a16="http://schemas.microsoft.com/office/drawing/2014/main" id="{9CEA5239-D0A9-3999-B2E7-550FBF7F7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3064396" y="1601002"/>
              <a:ext cx="405778" cy="320500"/>
            </a:xfrm>
            <a:prstGeom prst="rect">
              <a:avLst/>
            </a:prstGeom>
            <a:noFill/>
          </p:spPr>
        </p:pic>
        <p:pic>
          <p:nvPicPr>
            <p:cNvPr id="130" name="Picture 2" descr="http://www.1rre.ru/upload/iblock/d21/Sezar%20group%20-%20icgzlgz%20zvzq.JPG">
              <a:extLst>
                <a:ext uri="{FF2B5EF4-FFF2-40B4-BE49-F238E27FC236}">
                  <a16:creationId xmlns:a16="http://schemas.microsoft.com/office/drawing/2014/main" id="{C53702A9-484F-3B8C-0F18-ED60537B89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t="-1" r="18951" b="59534"/>
            <a:stretch/>
          </p:blipFill>
          <p:spPr bwMode="auto">
            <a:xfrm>
              <a:off x="5179556" y="2791521"/>
              <a:ext cx="1124045" cy="374148"/>
            </a:xfrm>
            <a:prstGeom prst="rect">
              <a:avLst/>
            </a:prstGeom>
            <a:noFill/>
          </p:spPr>
        </p:pic>
        <p:pic>
          <p:nvPicPr>
            <p:cNvPr id="131" name="Picture 2" descr="https://pbs.twimg.com/profile_images/1254798022/GVA-Sawyer-t.jpg">
              <a:extLst>
                <a:ext uri="{FF2B5EF4-FFF2-40B4-BE49-F238E27FC236}">
                  <a16:creationId xmlns:a16="http://schemas.microsoft.com/office/drawing/2014/main" id="{56B9CA8C-EFD5-99EF-A983-DF1F6DEEF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29094" b="30396"/>
            <a:stretch/>
          </p:blipFill>
          <p:spPr bwMode="auto">
            <a:xfrm>
              <a:off x="2623171" y="4048473"/>
              <a:ext cx="876177" cy="354933"/>
            </a:xfrm>
            <a:prstGeom prst="rect">
              <a:avLst/>
            </a:prstGeom>
            <a:noFill/>
          </p:spPr>
        </p:pic>
        <p:pic>
          <p:nvPicPr>
            <p:cNvPr id="132" name="Picture 3">
              <a:extLst>
                <a:ext uri="{FF2B5EF4-FFF2-40B4-BE49-F238E27FC236}">
                  <a16:creationId xmlns:a16="http://schemas.microsoft.com/office/drawing/2014/main" id="{CAC56D10-57CE-BE25-6905-C7BCADD901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4311940" y="2907311"/>
              <a:ext cx="1072011" cy="25284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3" name="Picture 2" descr="Картинки по запросу радиус групп">
              <a:extLst>
                <a:ext uri="{FF2B5EF4-FFF2-40B4-BE49-F238E27FC236}">
                  <a16:creationId xmlns:a16="http://schemas.microsoft.com/office/drawing/2014/main" id="{53395DA0-4FAC-F986-AFB3-276961B13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4780564" y="1607046"/>
              <a:ext cx="599929" cy="374148"/>
            </a:xfrm>
            <a:prstGeom prst="rect">
              <a:avLst/>
            </a:prstGeom>
            <a:noFill/>
          </p:spPr>
        </p:pic>
        <p:pic>
          <p:nvPicPr>
            <p:cNvPr id="134" name="Picture 5" descr="D:\Documents\common\1_AFI\10_AFI RESIDENCE\Резиденции архитекторов\arch.jpg">
              <a:extLst>
                <a:ext uri="{FF2B5EF4-FFF2-40B4-BE49-F238E27FC236}">
                  <a16:creationId xmlns:a16="http://schemas.microsoft.com/office/drawing/2014/main" id="{A7864A8B-82AF-6959-C0FB-844958C90A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3606106" y="3346738"/>
              <a:ext cx="768618" cy="523030"/>
            </a:xfrm>
            <a:prstGeom prst="rect">
              <a:avLst/>
            </a:prstGeom>
            <a:noFill/>
          </p:spPr>
        </p:pic>
        <p:pic>
          <p:nvPicPr>
            <p:cNvPr id="135" name="Picture 2" descr="Картинки по запросу ландверк консалтинг">
              <a:extLst>
                <a:ext uri="{FF2B5EF4-FFF2-40B4-BE49-F238E27FC236}">
                  <a16:creationId xmlns:a16="http://schemas.microsoft.com/office/drawing/2014/main" id="{B800D5FB-92D7-157B-185F-1CE34FBF7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475288" y="4071042"/>
              <a:ext cx="934879" cy="257092"/>
            </a:xfrm>
            <a:prstGeom prst="rect">
              <a:avLst/>
            </a:prstGeom>
            <a:noFill/>
          </p:spPr>
        </p:pic>
        <p:pic>
          <p:nvPicPr>
            <p:cNvPr id="136" name="Picture 6" descr="https://scontent-mxp1-1.xx.fbcdn.net/hphotos-ash2/v/t1.0-9/10672113_780891531973113_62583574459924205_n.png?oh=5b715b5493e715ad8200d282c8cd9a6b&amp;oe=56C792F8">
              <a:extLst>
                <a:ext uri="{FF2B5EF4-FFF2-40B4-BE49-F238E27FC236}">
                  <a16:creationId xmlns:a16="http://schemas.microsoft.com/office/drawing/2014/main" id="{421B48DA-54AB-FD05-281C-06230E7D9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5601961" y="5234191"/>
              <a:ext cx="433289" cy="40718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pic>
          <p:nvPicPr>
            <p:cNvPr id="137" name="Picture 2" descr="Картинки по запросу нагатино i-land логотип">
              <a:extLst>
                <a:ext uri="{FF2B5EF4-FFF2-40B4-BE49-F238E27FC236}">
                  <a16:creationId xmlns:a16="http://schemas.microsoft.com/office/drawing/2014/main" id="{3AFFD624-D291-A6D6-206C-D1C385CF6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tretch/>
          </p:blipFill>
          <p:spPr bwMode="auto">
            <a:xfrm>
              <a:off x="3437027" y="2840885"/>
              <a:ext cx="630701" cy="275166"/>
            </a:xfrm>
            <a:prstGeom prst="rect">
              <a:avLst/>
            </a:prstGeom>
            <a:noFill/>
          </p:spPr>
        </p:pic>
        <p:pic>
          <p:nvPicPr>
            <p:cNvPr id="138" name="Picture 3" descr="Logo Storm Properties Positive">
              <a:extLst>
                <a:ext uri="{FF2B5EF4-FFF2-40B4-BE49-F238E27FC236}">
                  <a16:creationId xmlns:a16="http://schemas.microsoft.com/office/drawing/2014/main" id="{4189E40E-A7A7-C2AF-F659-89C4D17D0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tretch/>
          </p:blipFill>
          <p:spPr bwMode="auto">
            <a:xfrm>
              <a:off x="2469738" y="2157497"/>
              <a:ext cx="592745" cy="3301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pic>
          <p:nvPicPr>
            <p:cNvPr id="139" name="Picture 2">
              <a:extLst>
                <a:ext uri="{FF2B5EF4-FFF2-40B4-BE49-F238E27FC236}">
                  <a16:creationId xmlns:a16="http://schemas.microsoft.com/office/drawing/2014/main" id="{0AD0864F-90B5-DE62-2211-585B46543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tretch/>
          </p:blipFill>
          <p:spPr bwMode="auto">
            <a:xfrm>
              <a:off x="683832" y="5273841"/>
              <a:ext cx="776300" cy="43683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357DBF6B-A61D-BCA5-34F5-AC4DFD79F850}"/>
                </a:ext>
              </a:extLst>
            </p:cNvPr>
            <p:cNvPicPr/>
            <p:nvPr/>
          </p:nvPicPr>
          <p:blipFill>
            <a:blip r:embed="rId13"/>
            <a:srcRect r="61327" b="63878"/>
            <a:stretch/>
          </p:blipFill>
          <p:spPr bwMode="auto">
            <a:xfrm>
              <a:off x="4095575" y="5287049"/>
              <a:ext cx="1266669" cy="28380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2" descr="D:\Documents\common\_Клиенты PR Архив\2015\2_Спектрум\О компании\БЛАНК ЛОГО\Page2.jpg">
              <a:extLst>
                <a:ext uri="{FF2B5EF4-FFF2-40B4-BE49-F238E27FC236}">
                  <a16:creationId xmlns:a16="http://schemas.microsoft.com/office/drawing/2014/main" id="{45237B4A-1DD6-6982-59D8-B5B082A4A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tretch/>
          </p:blipFill>
          <p:spPr bwMode="auto">
            <a:xfrm>
              <a:off x="4872569" y="4446300"/>
              <a:ext cx="1318164" cy="659228"/>
            </a:xfrm>
            <a:prstGeom prst="rect">
              <a:avLst/>
            </a:prstGeom>
            <a:noFill/>
          </p:spPr>
        </p:pic>
        <p:pic>
          <p:nvPicPr>
            <p:cNvPr id="143" name="Picture 6" descr="экоофис">
              <a:extLst>
                <a:ext uri="{FF2B5EF4-FFF2-40B4-BE49-F238E27FC236}">
                  <a16:creationId xmlns:a16="http://schemas.microsoft.com/office/drawing/2014/main" id="{F942819F-6B6A-52F5-38D9-88340A1DD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tretch/>
          </p:blipFill>
          <p:spPr bwMode="auto">
            <a:xfrm>
              <a:off x="3239434" y="5895853"/>
              <a:ext cx="980629" cy="303599"/>
            </a:xfrm>
            <a:prstGeom prst="rect">
              <a:avLst/>
            </a:prstGeom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pic>
          <p:nvPicPr>
            <p:cNvPr id="144" name="Picture 6" descr="logo 1 Ricci">
              <a:extLst>
                <a:ext uri="{FF2B5EF4-FFF2-40B4-BE49-F238E27FC236}">
                  <a16:creationId xmlns:a16="http://schemas.microsoft.com/office/drawing/2014/main" id="{1645DDCD-4092-ED8D-BB1D-7540A64D0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rcRect b="25093"/>
            <a:stretch/>
          </p:blipFill>
          <p:spPr bwMode="auto">
            <a:xfrm>
              <a:off x="1579755" y="4584110"/>
              <a:ext cx="381019" cy="3978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pic>
          <p:nvPicPr>
            <p:cNvPr id="145" name="officeArt object">
              <a:extLst>
                <a:ext uri="{FF2B5EF4-FFF2-40B4-BE49-F238E27FC236}">
                  <a16:creationId xmlns:a16="http://schemas.microsoft.com/office/drawing/2014/main" id="{0C7A1839-D8BF-A258-97D3-B818E0176EF2}"/>
                </a:ext>
              </a:extLst>
            </p:cNvPr>
            <p:cNvPicPr/>
            <p:nvPr/>
          </p:nvPicPr>
          <p:blipFill>
            <a:blip r:embed="rId17"/>
            <a:srcRect b="39236"/>
            <a:stretch/>
          </p:blipFill>
          <p:spPr bwMode="auto">
            <a:xfrm>
              <a:off x="1750792" y="3423035"/>
              <a:ext cx="961735" cy="3426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Picture 3">
              <a:extLst>
                <a:ext uri="{FF2B5EF4-FFF2-40B4-BE49-F238E27FC236}">
                  <a16:creationId xmlns:a16="http://schemas.microsoft.com/office/drawing/2014/main" id="{E9C8DA6E-433A-6FB4-08BD-8CEDA9520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/>
            <a:stretch/>
          </p:blipFill>
          <p:spPr bwMode="auto">
            <a:xfrm>
              <a:off x="4657905" y="5946278"/>
              <a:ext cx="1377345" cy="26580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7" name="Picture 12">
              <a:extLst>
                <a:ext uri="{FF2B5EF4-FFF2-40B4-BE49-F238E27FC236}">
                  <a16:creationId xmlns:a16="http://schemas.microsoft.com/office/drawing/2014/main" id="{87586D83-24A6-5235-6C15-A48BEDD9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/>
            <a:srcRect t="33237" b="33896"/>
            <a:stretch/>
          </p:blipFill>
          <p:spPr bwMode="auto">
            <a:xfrm>
              <a:off x="3629487" y="4613091"/>
              <a:ext cx="945991" cy="31091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8" name="Picture 9" descr="Картинки по запросу рос евро девелопмент">
              <a:extLst>
                <a:ext uri="{FF2B5EF4-FFF2-40B4-BE49-F238E27FC236}">
                  <a16:creationId xmlns:a16="http://schemas.microsoft.com/office/drawing/2014/main" id="{67BF8A13-E19E-0BF5-F9A3-6DD5F6F37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/>
            <a:stretch/>
          </p:blipFill>
          <p:spPr bwMode="auto">
            <a:xfrm>
              <a:off x="5681510" y="2193998"/>
              <a:ext cx="408173" cy="393296"/>
            </a:xfrm>
            <a:prstGeom prst="rect">
              <a:avLst/>
            </a:prstGeom>
            <a:noFill/>
          </p:spPr>
        </p:pic>
        <p:pic>
          <p:nvPicPr>
            <p:cNvPr id="149" name="Picture 2" descr="Картинки по запросу ГК регионы">
              <a:extLst>
                <a:ext uri="{FF2B5EF4-FFF2-40B4-BE49-F238E27FC236}">
                  <a16:creationId xmlns:a16="http://schemas.microsoft.com/office/drawing/2014/main" id="{788A25A4-C10F-BAEC-8B29-ECC038B21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/>
            <a:stretch/>
          </p:blipFill>
          <p:spPr bwMode="auto">
            <a:xfrm>
              <a:off x="3642261" y="4112015"/>
              <a:ext cx="945991" cy="277491"/>
            </a:xfrm>
            <a:prstGeom prst="rect">
              <a:avLst/>
            </a:prstGeom>
            <a:noFill/>
          </p:spPr>
        </p:pic>
        <p:pic>
          <p:nvPicPr>
            <p:cNvPr id="150" name="Picture 3">
              <a:extLst>
                <a:ext uri="{FF2B5EF4-FFF2-40B4-BE49-F238E27FC236}">
                  <a16:creationId xmlns:a16="http://schemas.microsoft.com/office/drawing/2014/main" id="{7DF12095-7D07-71D7-5C0A-40464D73E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/>
            <a:stretch/>
          </p:blipFill>
          <p:spPr bwMode="auto">
            <a:xfrm>
              <a:off x="1942727" y="5894700"/>
              <a:ext cx="864107" cy="32597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51" name="Picture 4" descr="Картинки по запросу md property management">
              <a:extLst>
                <a:ext uri="{FF2B5EF4-FFF2-40B4-BE49-F238E27FC236}">
                  <a16:creationId xmlns:a16="http://schemas.microsoft.com/office/drawing/2014/main" id="{9A4CA3CC-24E1-E774-20E3-7EB03F3EC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/>
            <a:stretch/>
          </p:blipFill>
          <p:spPr bwMode="auto">
            <a:xfrm>
              <a:off x="1566773" y="5167410"/>
              <a:ext cx="551731" cy="551731"/>
            </a:xfrm>
            <a:prstGeom prst="rect">
              <a:avLst/>
            </a:prstGeom>
            <a:noFill/>
          </p:spPr>
        </p:pic>
        <p:pic>
          <p:nvPicPr>
            <p:cNvPr id="152" name="Picture 2" descr="Картинки по запросу резиденции композиторов лого">
              <a:extLst>
                <a:ext uri="{FF2B5EF4-FFF2-40B4-BE49-F238E27FC236}">
                  <a16:creationId xmlns:a16="http://schemas.microsoft.com/office/drawing/2014/main" id="{A9011B26-1D86-DCD8-4D72-77493C755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/>
            <a:srcRect t="22923" b="23998"/>
            <a:stretch/>
          </p:blipFill>
          <p:spPr bwMode="auto">
            <a:xfrm>
              <a:off x="737522" y="5815135"/>
              <a:ext cx="864107" cy="458652"/>
            </a:xfrm>
            <a:prstGeom prst="rect">
              <a:avLst/>
            </a:prstGeom>
            <a:noFill/>
          </p:spPr>
        </p:pic>
        <p:pic>
          <p:nvPicPr>
            <p:cNvPr id="153" name="Picture 12" descr="http://2016.mosurbanforum.com/images/logo_mediapartners/afi_development_logo_transparent_back.png">
              <a:extLst>
                <a:ext uri="{FF2B5EF4-FFF2-40B4-BE49-F238E27FC236}">
                  <a16:creationId xmlns:a16="http://schemas.microsoft.com/office/drawing/2014/main" id="{862C7B48-ED6B-82FF-A68C-BC219DB57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/>
            <a:stretch/>
          </p:blipFill>
          <p:spPr bwMode="auto">
            <a:xfrm>
              <a:off x="2059585" y="2574726"/>
              <a:ext cx="1262225" cy="757080"/>
            </a:xfrm>
            <a:prstGeom prst="rect">
              <a:avLst/>
            </a:prstGeom>
            <a:noFill/>
          </p:spPr>
        </p:pic>
        <p:pic>
          <p:nvPicPr>
            <p:cNvPr id="154" name="Picture 14" descr="http://mallgroup.ru/files/uk_novyj_logotip_926_620.jpg">
              <a:extLst>
                <a:ext uri="{FF2B5EF4-FFF2-40B4-BE49-F238E27FC236}">
                  <a16:creationId xmlns:a16="http://schemas.microsoft.com/office/drawing/2014/main" id="{5FBA8232-063A-146A-C1CB-AA47A4457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/>
            <a:stretch/>
          </p:blipFill>
          <p:spPr bwMode="auto">
            <a:xfrm>
              <a:off x="3201999" y="5191620"/>
              <a:ext cx="633745" cy="424321"/>
            </a:xfrm>
            <a:prstGeom prst="rect">
              <a:avLst/>
            </a:prstGeom>
            <a:noFill/>
          </p:spPr>
        </p:pic>
        <p:pic>
          <p:nvPicPr>
            <p:cNvPr id="155" name="Picture 18" descr="http://cdn.pronovostroy.ru/object/2015-09-23/5602704493c0a57d558b5194/images/578605c14e9e2.png">
              <a:extLst>
                <a:ext uri="{FF2B5EF4-FFF2-40B4-BE49-F238E27FC236}">
                  <a16:creationId xmlns:a16="http://schemas.microsoft.com/office/drawing/2014/main" id="{4FFA1B09-A8D4-44AE-BDAE-9895FA9DD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/>
            <a:stretch/>
          </p:blipFill>
          <p:spPr bwMode="auto">
            <a:xfrm>
              <a:off x="1568390" y="2173476"/>
              <a:ext cx="653046" cy="365041"/>
            </a:xfrm>
            <a:prstGeom prst="rect">
              <a:avLst/>
            </a:prstGeom>
            <a:noFill/>
          </p:spPr>
        </p:pic>
        <p:pic>
          <p:nvPicPr>
            <p:cNvPr id="156" name="Picture 20" descr="http://urbanus.ru/upload/c_item_houses/original/58910/58910-14377412220.jpg">
              <a:extLst>
                <a:ext uri="{FF2B5EF4-FFF2-40B4-BE49-F238E27FC236}">
                  <a16:creationId xmlns:a16="http://schemas.microsoft.com/office/drawing/2014/main" id="{3E03C2E9-075E-8A99-E754-7A3B1CC58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/>
            <a:stretch/>
          </p:blipFill>
          <p:spPr bwMode="auto">
            <a:xfrm>
              <a:off x="3821140" y="6438291"/>
              <a:ext cx="654611" cy="493263"/>
            </a:xfrm>
            <a:prstGeom prst="rect">
              <a:avLst/>
            </a:prstGeom>
            <a:noFill/>
          </p:spPr>
        </p:pic>
        <p:pic>
          <p:nvPicPr>
            <p:cNvPr id="157" name="Picture 22" descr="https://scontent-otp1-1.cdninstagram.com/t51.2885-19/s320x320/19228552_248126012353339_192184724045692928_n.jpg">
              <a:extLst>
                <a:ext uri="{FF2B5EF4-FFF2-40B4-BE49-F238E27FC236}">
                  <a16:creationId xmlns:a16="http://schemas.microsoft.com/office/drawing/2014/main" id="{2D88E506-B780-3DC2-B307-8484092BF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/>
            <a:stretch/>
          </p:blipFill>
          <p:spPr bwMode="auto">
            <a:xfrm>
              <a:off x="1450251" y="2740886"/>
              <a:ext cx="405378" cy="405378"/>
            </a:xfrm>
            <a:prstGeom prst="rect">
              <a:avLst/>
            </a:prstGeom>
            <a:noFill/>
          </p:spPr>
        </p:pic>
        <p:pic>
          <p:nvPicPr>
            <p:cNvPr id="158" name="Picture 24" descr="https://img.avaho.ru/rsz/upload/firms/514021b920ae706c80c41c833d3e3f95.%5bw-250_h-250%5d.png">
              <a:extLst>
                <a:ext uri="{FF2B5EF4-FFF2-40B4-BE49-F238E27FC236}">
                  <a16:creationId xmlns:a16="http://schemas.microsoft.com/office/drawing/2014/main" id="{13C045EE-C010-76A0-5AC4-5D69165DF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/>
            <a:stretch/>
          </p:blipFill>
          <p:spPr bwMode="auto">
            <a:xfrm>
              <a:off x="1763195" y="6406813"/>
              <a:ext cx="522463" cy="519964"/>
            </a:xfrm>
            <a:prstGeom prst="rect">
              <a:avLst/>
            </a:prstGeom>
            <a:noFill/>
          </p:spPr>
        </p:pic>
        <p:pic>
          <p:nvPicPr>
            <p:cNvPr id="159" name="Picture 26" descr="https://www.leader-web.ru/images/cms/data/blog/logo_png-150.png">
              <a:extLst>
                <a:ext uri="{FF2B5EF4-FFF2-40B4-BE49-F238E27FC236}">
                  <a16:creationId xmlns:a16="http://schemas.microsoft.com/office/drawing/2014/main" id="{5C18809B-451B-AEAC-8FE2-D4B3EA44B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/>
            <a:stretch/>
          </p:blipFill>
          <p:spPr bwMode="auto">
            <a:xfrm>
              <a:off x="717048" y="6351616"/>
              <a:ext cx="652130" cy="608655"/>
            </a:xfrm>
            <a:prstGeom prst="rect">
              <a:avLst/>
            </a:prstGeom>
            <a:noFill/>
          </p:spPr>
        </p:pic>
        <p:pic>
          <p:nvPicPr>
            <p:cNvPr id="160" name="Picture 28" descr="http://best-novostroy.ru/upload/iblock/f6b/%D0%BB%D0%BE%D0%B3%D0%BE%D1%82%D0%B8%D0%BF%20%D0%BD%D0%BE%D0%B2%D0%BE%D0%BA%D0%BF%D0%B0%D1%81.png">
              <a:extLst>
                <a:ext uri="{FF2B5EF4-FFF2-40B4-BE49-F238E27FC236}">
                  <a16:creationId xmlns:a16="http://schemas.microsoft.com/office/drawing/2014/main" id="{EF373E8D-FA2A-3372-BC77-FCD551BC6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/>
            <a:stretch/>
          </p:blipFill>
          <p:spPr bwMode="auto">
            <a:xfrm>
              <a:off x="2548144" y="6468289"/>
              <a:ext cx="1075330" cy="381743"/>
            </a:xfrm>
            <a:prstGeom prst="rect">
              <a:avLst/>
            </a:prstGeom>
            <a:noFill/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EBB6A9BA-839E-FC94-CE51-D16A0EB07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/>
          </p:blipFill>
          <p:spPr bwMode="auto">
            <a:xfrm>
              <a:off x="1465195" y="1596567"/>
              <a:ext cx="1357978" cy="289083"/>
            </a:xfrm>
            <a:prstGeom prst="rect">
              <a:avLst/>
            </a:prstGeom>
          </p:spPr>
        </p:pic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F9A4814F-7697-ED0C-BAB1-40C37820E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/>
          </p:blipFill>
          <p:spPr bwMode="auto">
            <a:xfrm>
              <a:off x="4226576" y="2270487"/>
              <a:ext cx="1153917" cy="244525"/>
            </a:xfrm>
            <a:prstGeom prst="rect">
              <a:avLst/>
            </a:prstGeom>
          </p:spPr>
        </p:pic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E88F1989-527D-8FF0-1AFD-CD0C20700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/>
          </p:blipFill>
          <p:spPr bwMode="auto">
            <a:xfrm>
              <a:off x="2250697" y="4656579"/>
              <a:ext cx="1012028" cy="256274"/>
            </a:xfrm>
            <a:prstGeom prst="rect">
              <a:avLst/>
            </a:prstGeom>
          </p:spPr>
        </p:pic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7BFDBEB6-9412-4047-4990-A7BDE6749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/>
          </p:blipFill>
          <p:spPr bwMode="auto">
            <a:xfrm>
              <a:off x="3697827" y="1516040"/>
              <a:ext cx="834858" cy="519420"/>
            </a:xfrm>
            <a:prstGeom prst="rect">
              <a:avLst/>
            </a:prstGeom>
          </p:spPr>
        </p:pic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D80FBCCE-378F-38EE-E8DF-50297903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/>
          </p:blipFill>
          <p:spPr bwMode="auto">
            <a:xfrm>
              <a:off x="2644371" y="3432685"/>
              <a:ext cx="697461" cy="329709"/>
            </a:xfrm>
            <a:prstGeom prst="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6655E908-2A54-4B98-B3B4-5E52AAFD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/>
          </p:blipFill>
          <p:spPr bwMode="auto">
            <a:xfrm>
              <a:off x="3286093" y="2036520"/>
              <a:ext cx="708378" cy="585420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B299BCEB-9C3D-0239-B2DC-351891281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/>
          </p:blipFill>
          <p:spPr bwMode="auto">
            <a:xfrm>
              <a:off x="5674077" y="1586957"/>
              <a:ext cx="436968" cy="436968"/>
            </a:xfrm>
            <a:prstGeom prst="rect">
              <a:avLst/>
            </a:prstGeom>
          </p:spPr>
        </p:pic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194D3B22-4DF3-786A-D584-92D1BB8C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/>
          </p:blipFill>
          <p:spPr bwMode="auto">
            <a:xfrm>
              <a:off x="719507" y="1471645"/>
              <a:ext cx="555933" cy="555933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260E8543-1B59-25B4-0844-E08587818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/>
          </p:blipFill>
          <p:spPr bwMode="auto">
            <a:xfrm>
              <a:off x="750005" y="4556473"/>
              <a:ext cx="555595" cy="557920"/>
            </a:xfrm>
            <a:prstGeom prst="rect">
              <a:avLst/>
            </a:prstGeom>
          </p:spPr>
        </p:pic>
        <p:pic>
          <p:nvPicPr>
            <p:cNvPr id="170" name="Picture 4" descr="logo">
              <a:extLst>
                <a:ext uri="{FF2B5EF4-FFF2-40B4-BE49-F238E27FC236}">
                  <a16:creationId xmlns:a16="http://schemas.microsoft.com/office/drawing/2014/main" id="{2B2A5A19-EB9F-1DA6-DF9F-C170CDE5B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/>
            <a:stretch/>
          </p:blipFill>
          <p:spPr bwMode="auto">
            <a:xfrm>
              <a:off x="867584" y="2635096"/>
              <a:ext cx="283751" cy="523848"/>
            </a:xfrm>
            <a:prstGeom prst="rect">
              <a:avLst/>
            </a:prstGeom>
            <a:noFill/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6B1AED9-A970-2F43-3A73-35D0AE8FD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rcRect l="12201" t="8659" r="10819" b="12587"/>
            <a:stretch/>
          </p:blipFill>
          <p:spPr bwMode="auto">
            <a:xfrm>
              <a:off x="2371613" y="5184722"/>
              <a:ext cx="570555" cy="437774"/>
            </a:xfrm>
            <a:prstGeom prst="rect">
              <a:avLst/>
            </a:prstGeom>
          </p:spPr>
        </p:pic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42BFF9A9-FC06-BD67-B302-D0B136B1B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/>
          </p:blipFill>
          <p:spPr bwMode="auto">
            <a:xfrm>
              <a:off x="4836866" y="3984923"/>
              <a:ext cx="1241925" cy="391207"/>
            </a:xfrm>
            <a:prstGeom prst="rect">
              <a:avLst/>
            </a:prstGeom>
          </p:spPr>
        </p:pic>
        <p:pic>
          <p:nvPicPr>
            <p:cNvPr id="173" name="Picture 2" descr="Ujin / Архив All-over-IP 2019">
              <a:extLst>
                <a:ext uri="{FF2B5EF4-FFF2-40B4-BE49-F238E27FC236}">
                  <a16:creationId xmlns:a16="http://schemas.microsoft.com/office/drawing/2014/main" id="{0B82D50D-2320-DFFA-BAAE-A911B8809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/>
            <a:srcRect t="15697" b="20257"/>
            <a:stretch/>
          </p:blipFill>
          <p:spPr bwMode="auto">
            <a:xfrm>
              <a:off x="768002" y="2139397"/>
              <a:ext cx="568078" cy="363830"/>
            </a:xfrm>
            <a:prstGeom prst="rect">
              <a:avLst/>
            </a:prstGeom>
            <a:noFill/>
          </p:spPr>
        </p:pic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BF1A84FF-5D5C-03FD-F8A8-ABE491E9D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/>
          </p:blipFill>
          <p:spPr bwMode="auto">
            <a:xfrm>
              <a:off x="4797654" y="6621002"/>
              <a:ext cx="1266669" cy="156742"/>
            </a:xfrm>
            <a:prstGeom prst="rect">
              <a:avLst/>
            </a:prstGeom>
          </p:spPr>
        </p:pic>
        <p:pic>
          <p:nvPicPr>
            <p:cNvPr id="175" name="Picture 4" descr="Вакансии компании UNK project - работа в Москве">
              <a:extLst>
                <a:ext uri="{FF2B5EF4-FFF2-40B4-BE49-F238E27FC236}">
                  <a16:creationId xmlns:a16="http://schemas.microsoft.com/office/drawing/2014/main" id="{68459B7A-E4A5-FD63-9101-275F85E12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/>
            <a:stretch/>
          </p:blipFill>
          <p:spPr bwMode="auto">
            <a:xfrm>
              <a:off x="779379" y="3962886"/>
              <a:ext cx="496061" cy="496061"/>
            </a:xfrm>
            <a:prstGeom prst="rect">
              <a:avLst/>
            </a:prstGeom>
            <a:noFill/>
          </p:spPr>
        </p:pic>
        <p:pic>
          <p:nvPicPr>
            <p:cNvPr id="176" name="Picture 2" descr="Управляющая компания MD Facility Management - Home | Facebook">
              <a:extLst>
                <a:ext uri="{FF2B5EF4-FFF2-40B4-BE49-F238E27FC236}">
                  <a16:creationId xmlns:a16="http://schemas.microsoft.com/office/drawing/2014/main" id="{E62BBC13-8C61-B45B-50D9-09D0A239B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/>
            <a:srcRect l="9717" t="19062" r="10551" b="22592"/>
            <a:stretch/>
          </p:blipFill>
          <p:spPr bwMode="auto">
            <a:xfrm>
              <a:off x="813598" y="3413454"/>
              <a:ext cx="565728" cy="413983"/>
            </a:xfrm>
            <a:prstGeom prst="rect">
              <a:avLst/>
            </a:prstGeom>
            <a:noFill/>
          </p:spPr>
        </p:pic>
        <p:pic>
          <p:nvPicPr>
            <p:cNvPr id="199" name="Picture 2" descr="http://www.1rre.ru/upload/iblock/d21/Sezar%20group%20-%20icgzlgz%20zvzq.JPG">
              <a:extLst>
                <a:ext uri="{FF2B5EF4-FFF2-40B4-BE49-F238E27FC236}">
                  <a16:creationId xmlns:a16="http://schemas.microsoft.com/office/drawing/2014/main" id="{837997A0-339D-8F0E-2AFA-5153F6C837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t="35100" r="18951" b="4525"/>
            <a:stretch/>
          </p:blipFill>
          <p:spPr bwMode="auto">
            <a:xfrm>
              <a:off x="5182534" y="3297114"/>
              <a:ext cx="1124045" cy="558212"/>
            </a:xfrm>
            <a:prstGeom prst="rect">
              <a:avLst/>
            </a:prstGeom>
            <a:noFill/>
          </p:spPr>
        </p:pic>
        <p:pic>
          <p:nvPicPr>
            <p:cNvPr id="142" name="Picture 3" descr="D:\Documents\common\1_Zeppelin\О компании\logo.gif">
              <a:extLst>
                <a:ext uri="{FF2B5EF4-FFF2-40B4-BE49-F238E27FC236}">
                  <a16:creationId xmlns:a16="http://schemas.microsoft.com/office/drawing/2014/main" id="{F3C03BBE-A4A7-1D03-4C26-6056A153B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/>
            <a:stretch/>
          </p:blipFill>
          <p:spPr bwMode="auto">
            <a:xfrm>
              <a:off x="4552196" y="3496406"/>
              <a:ext cx="831755" cy="181534"/>
            </a:xfrm>
            <a:prstGeom prst="rect">
              <a:avLst/>
            </a:prstGeom>
            <a:noFill/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CA3DD933-3593-D3DD-CABD-21DF4E33AFA9}"/>
              </a:ext>
            </a:extLst>
          </p:cNvPr>
          <p:cNvGrpSpPr/>
          <p:nvPr/>
        </p:nvGrpSpPr>
        <p:grpSpPr>
          <a:xfrm>
            <a:off x="10667025" y="457746"/>
            <a:ext cx="1086278" cy="338554"/>
            <a:chOff x="6910900" y="459578"/>
            <a:chExt cx="1081911" cy="337193"/>
          </a:xfrm>
        </p:grpSpPr>
        <p:sp>
          <p:nvSpPr>
            <p:cNvPr id="201" name="Прямоугольник: скругленные углы 200">
              <a:extLst>
                <a:ext uri="{FF2B5EF4-FFF2-40B4-BE49-F238E27FC236}">
                  <a16:creationId xmlns:a16="http://schemas.microsoft.com/office/drawing/2014/main" id="{C4A1E441-8A23-F15E-A126-B7352764D42A}"/>
                </a:ext>
              </a:extLst>
            </p:cNvPr>
            <p:cNvSpPr/>
            <p:nvPr/>
          </p:nvSpPr>
          <p:spPr>
            <a:xfrm>
              <a:off x="6910900" y="469712"/>
              <a:ext cx="1081911" cy="316925"/>
            </a:xfrm>
            <a:prstGeom prst="roundRect">
              <a:avLst>
                <a:gd name="adj" fmla="val 50000"/>
              </a:avLst>
            </a:prstGeom>
            <a:solidFill>
              <a:srgbClr val="C0D553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Montserrat" panose="00000500000000000000" pitchFamily="2" charset="-52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C4A8802-C538-330F-FF7D-85A2969FDC0B}"/>
                </a:ext>
              </a:extLst>
            </p:cNvPr>
            <p:cNvSpPr txBox="1"/>
            <p:nvPr/>
          </p:nvSpPr>
          <p:spPr>
            <a:xfrm>
              <a:off x="7049363" y="459578"/>
              <a:ext cx="804986" cy="337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О нас</a:t>
              </a:r>
            </a:p>
          </p:txBody>
        </p:sp>
      </p:grpSp>
      <p:grpSp>
        <p:nvGrpSpPr>
          <p:cNvPr id="209" name="Группа 208">
            <a:extLst>
              <a:ext uri="{FF2B5EF4-FFF2-40B4-BE49-F238E27FC236}">
                <a16:creationId xmlns:a16="http://schemas.microsoft.com/office/drawing/2014/main" id="{924F36DC-E894-B302-99DA-7F1F781E3483}"/>
              </a:ext>
            </a:extLst>
          </p:cNvPr>
          <p:cNvGrpSpPr/>
          <p:nvPr/>
        </p:nvGrpSpPr>
        <p:grpSpPr>
          <a:xfrm>
            <a:off x="481360" y="456718"/>
            <a:ext cx="6059601" cy="356673"/>
            <a:chOff x="481360" y="527838"/>
            <a:chExt cx="6059601" cy="356673"/>
          </a:xfrm>
        </p:grpSpPr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E849E1DF-1FEB-6580-D00C-4A6F27A4F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2522" b="4396"/>
            <a:stretch/>
          </p:blipFill>
          <p:spPr>
            <a:xfrm>
              <a:off x="481360" y="527838"/>
              <a:ext cx="3645389" cy="356673"/>
            </a:xfrm>
            <a:prstGeom prst="rect">
              <a:avLst/>
            </a:prstGeom>
          </p:spPr>
        </p:pic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67231D5E-29A8-8DEF-38B6-D946409CA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5" t="1" b="1550"/>
            <a:stretch/>
          </p:blipFill>
          <p:spPr>
            <a:xfrm>
              <a:off x="4022374" y="540224"/>
              <a:ext cx="2518587" cy="334798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17B97A3-B2F9-5731-AA39-9FF76BA12EDE}"/>
              </a:ext>
            </a:extLst>
          </p:cNvPr>
          <p:cNvGrpSpPr/>
          <p:nvPr/>
        </p:nvGrpSpPr>
        <p:grpSpPr>
          <a:xfrm>
            <a:off x="10869142" y="3796835"/>
            <a:ext cx="893183" cy="893183"/>
            <a:chOff x="10869142" y="1317252"/>
            <a:chExt cx="893183" cy="893183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D078C5D7-BA73-D5DA-B40C-8C9B06CA58E2}"/>
                </a:ext>
              </a:extLst>
            </p:cNvPr>
            <p:cNvSpPr/>
            <p:nvPr/>
          </p:nvSpPr>
          <p:spPr>
            <a:xfrm>
              <a:off x="10869142" y="1317252"/>
              <a:ext cx="893183" cy="893183"/>
            </a:xfrm>
            <a:prstGeom prst="ellipse">
              <a:avLst/>
            </a:prstGeom>
            <a:solidFill>
              <a:srgbClr val="D249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8"/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F3DB34AE-E4EC-2C45-5185-AED7F1EE5B9D}"/>
                </a:ext>
              </a:extLst>
            </p:cNvPr>
            <p:cNvGrpSpPr/>
            <p:nvPr/>
          </p:nvGrpSpPr>
          <p:grpSpPr>
            <a:xfrm>
              <a:off x="11032440" y="1461500"/>
              <a:ext cx="581827" cy="581827"/>
              <a:chOff x="11027401" y="1436150"/>
              <a:chExt cx="609557" cy="609557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01A6D6F8-EAF7-2057-EC44-F2CF1F8DA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E2ADEE2C-D975-0A61-5B1B-070A80852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D7914DF6-9948-9A1C-4459-F1D7E94E3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2E364159-A8CC-7F26-B5C3-D86BB46D4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17308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9A3E3D7-8978-DFBD-4214-21F80863489D}"/>
              </a:ext>
            </a:extLst>
          </p:cNvPr>
          <p:cNvCxnSpPr>
            <a:cxnSpLocks/>
          </p:cNvCxnSpPr>
          <p:nvPr/>
        </p:nvCxnSpPr>
        <p:spPr>
          <a:xfrm flipH="1">
            <a:off x="-80559" y="4216791"/>
            <a:ext cx="12402329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719C192-814B-4A89-2D56-3933523D9B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153" y="1248427"/>
            <a:ext cx="4533608" cy="5840269"/>
          </a:xfrm>
          <a:prstGeom prst="rect">
            <a:avLst/>
          </a:prstGeom>
        </p:spPr>
      </p:pic>
      <p:sp>
        <p:nvSpPr>
          <p:cNvPr id="3" name="Прямоугольник 15">
            <a:extLst>
              <a:ext uri="{FF2B5EF4-FFF2-40B4-BE49-F238E27FC236}">
                <a16:creationId xmlns:a16="http://schemas.microsoft.com/office/drawing/2014/main" id="{65B3459B-730D-F3F8-968E-D895C2CCB424}"/>
              </a:ext>
            </a:extLst>
          </p:cNvPr>
          <p:cNvSpPr/>
          <p:nvPr/>
        </p:nvSpPr>
        <p:spPr bwMode="auto">
          <a:xfrm>
            <a:off x="6039325" y="1928818"/>
            <a:ext cx="5810138" cy="1991700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УК  Zeppelin PM </a:t>
            </a:r>
            <a:r>
              <a:rPr lang="ru-RU" sz="1200" dirty="0">
                <a:latin typeface="Montserrat" panose="00000500000000000000" pitchFamily="2" charset="-52"/>
              </a:rPr>
              <a:t>– один из ведущих поставщиков услуг </a:t>
            </a:r>
            <a:r>
              <a:rPr lang="ru-RU" sz="1200" dirty="0" err="1">
                <a:latin typeface="Montserrat" panose="00000500000000000000" pitchFamily="2" charset="-52"/>
              </a:rPr>
              <a:t>facility</a:t>
            </a:r>
            <a:r>
              <a:rPr lang="ru-RU" sz="1200" dirty="0">
                <a:latin typeface="Montserrat" panose="00000500000000000000" pitchFamily="2" charset="-52"/>
              </a:rPr>
              <a:t> </a:t>
            </a:r>
            <a:r>
              <a:rPr lang="ru-RU" sz="1200" dirty="0" err="1">
                <a:latin typeface="Montserrat" panose="00000500000000000000" pitchFamily="2" charset="-52"/>
              </a:rPr>
              <a:t>management</a:t>
            </a:r>
            <a:r>
              <a:rPr lang="ru-RU" sz="1200" dirty="0">
                <a:latin typeface="Montserrat" panose="00000500000000000000" pitchFamily="2" charset="-52"/>
              </a:rPr>
              <a:t>, работает на российском рынке недвижимости с 2003 года. Компания предоставляет широкий спектр услуг по комплексному управлению объектами недвижимос­ти, включающий в себя инфраструк­турный менеджмент, техническое обслуживание и эксплуатацию инженерных систем, клининг, мобильные сервисы, технический аудит и эксплуатационный консалтинг­.  За 11 лет работы компания Zeppelin приобрела опыт обслуживания коммерческой недвижимости общей площадью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1 млн. 300 тыс. кв. м. </a:t>
            </a:r>
            <a:endParaRPr sz="1200" dirty="0">
              <a:latin typeface="Montserrat" panose="00000500000000000000" pitchFamily="2" charset="-52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D725FEB-7535-B4C8-C191-65AF50504F09}"/>
              </a:ext>
            </a:extLst>
          </p:cNvPr>
          <p:cNvGrpSpPr/>
          <p:nvPr/>
        </p:nvGrpSpPr>
        <p:grpSpPr>
          <a:xfrm>
            <a:off x="6039325" y="5531465"/>
            <a:ext cx="5720874" cy="1674405"/>
            <a:chOff x="6039325" y="5531465"/>
            <a:chExt cx="5720874" cy="1674405"/>
          </a:xfrm>
        </p:grpSpPr>
        <p:sp>
          <p:nvSpPr>
            <p:cNvPr id="4" name="Прямоугольник 16">
              <a:extLst>
                <a:ext uri="{FF2B5EF4-FFF2-40B4-BE49-F238E27FC236}">
                  <a16:creationId xmlns:a16="http://schemas.microsoft.com/office/drawing/2014/main" id="{9D057576-D828-19D4-6BAB-C17CC7720715}"/>
                </a:ext>
              </a:extLst>
            </p:cNvPr>
            <p:cNvSpPr/>
            <p:nvPr/>
          </p:nvSpPr>
          <p:spPr bwMode="auto">
            <a:xfrm>
              <a:off x="6039325" y="5531465"/>
              <a:ext cx="1348919" cy="329707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/>
            <a:p>
              <a:pPr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E71CFD-E3B9-7755-532A-3849AB4438A0}"/>
                </a:ext>
              </a:extLst>
            </p:cNvPr>
            <p:cNvSpPr txBox="1"/>
            <p:nvPr/>
          </p:nvSpPr>
          <p:spPr>
            <a:xfrm>
              <a:off x="6044404" y="5881019"/>
              <a:ext cx="5715795" cy="1324851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Выход компании в рейтинг персон рынка коммерческой недвижимости CRE-100.</a:t>
              </a:r>
            </a:p>
            <a:p>
              <a:r>
                <a:rPr lang="ru-RU" dirty="0"/>
                <a:t>Выход компании в ТОП-5 управляющих компаний на рынке недвижимости.</a:t>
              </a:r>
            </a:p>
            <a:p>
              <a:r>
                <a:rPr lang="ru-RU" dirty="0"/>
                <a:t>Более  100 публикаций в ведущих СМИ по недвижимости ежемесячно.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F23A52F-7C85-B063-0204-CD85A5003A57}"/>
              </a:ext>
            </a:extLst>
          </p:cNvPr>
          <p:cNvGrpSpPr/>
          <p:nvPr/>
        </p:nvGrpSpPr>
        <p:grpSpPr>
          <a:xfrm>
            <a:off x="6044404" y="4508817"/>
            <a:ext cx="5407365" cy="821184"/>
            <a:chOff x="6044404" y="4470140"/>
            <a:chExt cx="5407365" cy="821184"/>
          </a:xfrm>
        </p:grpSpPr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56E468FA-B08E-E919-FAC9-634E096147FE}"/>
                </a:ext>
              </a:extLst>
            </p:cNvPr>
            <p:cNvSpPr txBox="1"/>
            <p:nvPr/>
          </p:nvSpPr>
          <p:spPr bwMode="auto">
            <a:xfrm>
              <a:off x="6058152" y="4470140"/>
              <a:ext cx="771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Цель:</a:t>
              </a:r>
              <a:endParaRPr sz="1400" b="1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633233-C85B-8B4A-E979-E4332D410E03}"/>
                </a:ext>
              </a:extLst>
            </p:cNvPr>
            <p:cNvSpPr txBox="1"/>
            <p:nvPr/>
          </p:nvSpPr>
          <p:spPr>
            <a:xfrm>
              <a:off x="6044404" y="4807729"/>
              <a:ext cx="5407365" cy="483595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Вывод компании на новый уровень: получение приглашений в тендеры на управление объектами класса А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3EF22BE-B047-1371-3895-DEE8B3BA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09" b="27532"/>
          <a:stretch/>
        </p:blipFill>
        <p:spPr>
          <a:xfrm>
            <a:off x="5957011" y="1206709"/>
            <a:ext cx="2430797" cy="58859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B0F506F-068D-C58E-C3BA-6853CB4CDF07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A2A3037D-602C-6CC1-7DD6-DBD44761DB07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429DA2E9-F6BD-24DF-9C8B-1B9E4F8ABA06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E28B49E-9D9C-79F8-632D-DEBC56B286C9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8A906803-1F55-8DA4-BCF0-D01BB0991BCB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A594BC5E-017B-FE91-AF9B-7FE15B1B75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4669DFC-ED34-1BD2-EB1E-FCB832B254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24E7951-DF60-B0CA-DF60-8D8285133382}"/>
              </a:ext>
            </a:extLst>
          </p:cNvPr>
          <p:cNvCxnSpPr>
            <a:cxnSpLocks/>
          </p:cNvCxnSpPr>
          <p:nvPr/>
        </p:nvCxnSpPr>
        <p:spPr>
          <a:xfrm>
            <a:off x="5556743" y="0"/>
            <a:ext cx="0" cy="38862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C801D92-38D5-8124-7A43-86666ECA1CBA}"/>
              </a:ext>
            </a:extLst>
          </p:cNvPr>
          <p:cNvCxnSpPr>
            <a:cxnSpLocks/>
          </p:cNvCxnSpPr>
          <p:nvPr/>
        </p:nvCxnSpPr>
        <p:spPr>
          <a:xfrm>
            <a:off x="5556743" y="883920"/>
            <a:ext cx="0" cy="6677342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685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E013860-086B-5781-4B27-B4D01E9CD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13" y="3083965"/>
            <a:ext cx="6005132" cy="4009401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D2AF25AE-1061-21C5-1D2B-057AFA40909C}"/>
              </a:ext>
            </a:extLst>
          </p:cNvPr>
          <p:cNvSpPr/>
          <p:nvPr/>
        </p:nvSpPr>
        <p:spPr bwMode="auto">
          <a:xfrm>
            <a:off x="1841679" y="1285201"/>
            <a:ext cx="10065590" cy="1068370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UNK Group</a:t>
            </a: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200" b="0" i="0" dirty="0">
                <a:solidFill>
                  <a:srgbClr val="333333"/>
                </a:solidFill>
              </a:rPr>
              <a:t>- </a:t>
            </a:r>
            <a:r>
              <a:rPr lang="ru-RU" sz="1200" b="0" i="0" dirty="0">
                <a:solidFill>
                  <a:srgbClr val="9B9B9B"/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компания успешно работает уже 20 лет. Сегодня Группа компаний UNK охватывает все сферы проектирования: градостроительство и архитектурное проектирование, комплексное проектирование корпоративных и общественных интерьеров. В числе профессиональных наград – Премия Москвы в области архитектуры и градостроительства,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Best Public Space Award,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архитектурная премия»,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Architecture Construction &amp; Design Awards, Urban Awards, CRE Awards, «BIM-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технологии 2019/20»,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Best Office Awards, European Property Awards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и другие.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C69E067-352E-EFC7-AF9C-0582C1107A94}"/>
              </a:ext>
            </a:extLst>
          </p:cNvPr>
          <p:cNvGrpSpPr/>
          <p:nvPr/>
        </p:nvGrpSpPr>
        <p:grpSpPr>
          <a:xfrm>
            <a:off x="7399542" y="5155464"/>
            <a:ext cx="4360656" cy="2097564"/>
            <a:chOff x="7399542" y="5155464"/>
            <a:chExt cx="4360656" cy="2097564"/>
          </a:xfrm>
        </p:grpSpPr>
        <p:sp>
          <p:nvSpPr>
            <p:cNvPr id="5" name="Прямоугольник 9">
              <a:extLst>
                <a:ext uri="{FF2B5EF4-FFF2-40B4-BE49-F238E27FC236}">
                  <a16:creationId xmlns:a16="http://schemas.microsoft.com/office/drawing/2014/main" id="{8D3686BE-26ED-ED74-1564-2D2B964DE3E0}"/>
                </a:ext>
              </a:extLst>
            </p:cNvPr>
            <p:cNvSpPr/>
            <p:nvPr/>
          </p:nvSpPr>
          <p:spPr bwMode="auto">
            <a:xfrm>
              <a:off x="7399542" y="5155464"/>
              <a:ext cx="1336024" cy="329707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/>
            <a:p>
              <a:pPr algn="just"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9E5BAF20-88AD-62F1-7E67-D796F7D38A7B}"/>
                </a:ext>
              </a:extLst>
            </p:cNvPr>
            <p:cNvSpPr txBox="1"/>
            <p:nvPr/>
          </p:nvSpPr>
          <p:spPr bwMode="auto">
            <a:xfrm>
              <a:off x="7405640" y="5507549"/>
              <a:ext cx="4354558" cy="1745479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dirty="0" err="1"/>
                <a:t>Более</a:t>
              </a:r>
              <a:r>
                <a:rPr dirty="0"/>
                <a:t> 1200 оригинальных </a:t>
              </a:r>
              <a:r>
                <a:rPr dirty="0" err="1"/>
                <a:t>публикаций</a:t>
              </a:r>
              <a:r>
                <a:rPr dirty="0"/>
                <a:t> (</a:t>
              </a:r>
              <a:r>
                <a:rPr dirty="0" err="1"/>
                <a:t>без</a:t>
              </a:r>
              <a:r>
                <a:rPr dirty="0"/>
                <a:t> </a:t>
              </a:r>
              <a:r>
                <a:rPr dirty="0" err="1"/>
                <a:t>учета</a:t>
              </a:r>
              <a:r>
                <a:rPr dirty="0"/>
                <a:t> </a:t>
              </a:r>
              <a:r>
                <a:rPr dirty="0" err="1"/>
                <a:t>перепечаток</a:t>
              </a:r>
              <a:r>
                <a:rPr dirty="0"/>
                <a:t>) </a:t>
              </a:r>
              <a:r>
                <a:rPr dirty="0" err="1"/>
                <a:t>реализовано</a:t>
              </a:r>
              <a:r>
                <a:rPr dirty="0"/>
                <a:t> </a:t>
              </a:r>
              <a:r>
                <a:rPr dirty="0" err="1"/>
                <a:t>агентством</a:t>
              </a:r>
              <a:r>
                <a:rPr dirty="0"/>
                <a:t>  </a:t>
              </a:r>
              <a:r>
                <a:rPr dirty="0" err="1"/>
                <a:t>за</a:t>
              </a:r>
              <a:r>
                <a:rPr dirty="0"/>
                <a:t> </a:t>
              </a:r>
              <a:r>
                <a:rPr dirty="0" err="1"/>
                <a:t>год</a:t>
              </a:r>
              <a:r>
                <a:rPr dirty="0"/>
                <a:t> в </a:t>
              </a:r>
              <a:r>
                <a:rPr dirty="0" err="1"/>
                <a:t>отраслевых</a:t>
              </a:r>
              <a:r>
                <a:rPr dirty="0"/>
                <a:t> СМИ </a:t>
              </a:r>
              <a:r>
                <a:rPr dirty="0" err="1"/>
                <a:t>по</a:t>
              </a:r>
              <a:r>
                <a:rPr dirty="0"/>
                <a:t> </a:t>
              </a:r>
              <a:r>
                <a:rPr dirty="0" err="1"/>
                <a:t>недвижимости</a:t>
              </a:r>
              <a:r>
                <a:rPr lang="en-US" dirty="0"/>
                <a:t>.</a:t>
              </a:r>
              <a:endParaRPr dirty="0"/>
            </a:p>
            <a:p>
              <a:r>
                <a:rPr dirty="0" err="1"/>
                <a:t>Более</a:t>
              </a:r>
              <a:r>
                <a:rPr dirty="0"/>
                <a:t> 70 </a:t>
              </a:r>
              <a:r>
                <a:rPr dirty="0" err="1"/>
                <a:t>целевых</a:t>
              </a:r>
              <a:r>
                <a:rPr dirty="0"/>
                <a:t> </a:t>
              </a:r>
              <a:r>
                <a:rPr dirty="0" err="1"/>
                <a:t>запросов</a:t>
              </a:r>
              <a:r>
                <a:rPr dirty="0"/>
                <a:t> </a:t>
              </a:r>
              <a:r>
                <a:rPr dirty="0" err="1"/>
                <a:t>было</a:t>
              </a:r>
              <a:r>
                <a:rPr dirty="0"/>
                <a:t> </a:t>
              </a:r>
              <a:r>
                <a:rPr dirty="0" err="1"/>
                <a:t>получено</a:t>
              </a:r>
              <a:r>
                <a:rPr dirty="0"/>
                <a:t> </a:t>
              </a:r>
              <a:r>
                <a:rPr dirty="0" err="1"/>
                <a:t>от</a:t>
              </a:r>
              <a:r>
                <a:rPr dirty="0"/>
                <a:t> </a:t>
              </a:r>
              <a:r>
                <a:rPr dirty="0" err="1"/>
                <a:t>журналистов</a:t>
              </a:r>
              <a:r>
                <a:rPr dirty="0"/>
                <a:t> </a:t>
              </a:r>
              <a:r>
                <a:rPr dirty="0" err="1"/>
                <a:t>из</a:t>
              </a:r>
              <a:r>
                <a:rPr dirty="0"/>
                <a:t> СМИ </a:t>
              </a:r>
              <a:r>
                <a:rPr dirty="0" err="1"/>
                <a:t>недвижимости</a:t>
              </a:r>
              <a:r>
                <a:rPr dirty="0"/>
                <a:t> </a:t>
              </a:r>
              <a:r>
                <a:rPr dirty="0" err="1"/>
                <a:t>для</a:t>
              </a:r>
              <a:r>
                <a:rPr dirty="0"/>
                <a:t> </a:t>
              </a:r>
              <a:r>
                <a:rPr dirty="0" err="1"/>
                <a:t>комментирования</a:t>
              </a:r>
              <a:r>
                <a:rPr lang="en-US" dirty="0"/>
                <a:t>.</a:t>
              </a:r>
              <a:endParaRPr dirty="0"/>
            </a:p>
            <a:p>
              <a:r>
                <a:rPr dirty="0" err="1"/>
                <a:t>До</a:t>
              </a:r>
              <a:r>
                <a:rPr dirty="0"/>
                <a:t> 2000 </a:t>
              </a:r>
              <a:r>
                <a:rPr dirty="0" err="1"/>
                <a:t>публикаций</a:t>
              </a:r>
              <a:r>
                <a:rPr dirty="0"/>
                <a:t> </a:t>
              </a:r>
              <a:r>
                <a:rPr dirty="0" err="1"/>
                <a:t>за</a:t>
              </a:r>
              <a:r>
                <a:rPr dirty="0"/>
                <a:t> 12 </a:t>
              </a:r>
              <a:r>
                <a:rPr dirty="0" err="1"/>
                <a:t>месяцев</a:t>
              </a:r>
              <a:r>
                <a:rPr dirty="0"/>
                <a:t> </a:t>
              </a:r>
              <a:r>
                <a:rPr dirty="0" err="1"/>
                <a:t>реализовано</a:t>
              </a:r>
              <a:r>
                <a:rPr dirty="0"/>
                <a:t> с </a:t>
              </a:r>
              <a:r>
                <a:rPr dirty="0" err="1"/>
                <a:t>упоминанием</a:t>
              </a:r>
              <a:r>
                <a:rPr dirty="0"/>
                <a:t> </a:t>
              </a:r>
              <a:r>
                <a:rPr dirty="0" err="1"/>
                <a:t>бренда</a:t>
              </a:r>
              <a:r>
                <a:rPr dirty="0"/>
                <a:t> «</a:t>
              </a:r>
              <a:r>
                <a:rPr dirty="0" err="1"/>
                <a:t>группа</a:t>
              </a:r>
              <a:r>
                <a:rPr dirty="0"/>
                <a:t> </a:t>
              </a:r>
              <a:r>
                <a:rPr dirty="0" err="1"/>
                <a:t>компаний</a:t>
              </a:r>
              <a:r>
                <a:rPr dirty="0"/>
                <a:t> UNK»</a:t>
              </a:r>
              <a:r>
                <a:rPr lang="en-US" dirty="0"/>
                <a:t>.</a:t>
              </a:r>
              <a:endParaRPr lang="ru-RU" dirty="0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AE96B7-D445-AE69-8D52-92331EBCC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44" y="1083531"/>
            <a:ext cx="1168285" cy="1055033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621F80D-78F9-223E-1D28-E8B3A43BEE3F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34231D1B-5E38-5AB0-F678-23A25D001558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F8AD4C81-CE7C-6548-5C2E-83DB9B48E2E3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B1FF6B-BA27-F222-F7F2-66F3D264752B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D9E0E8B-D24F-9168-0A11-93E30B436FAA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67D6A7E7-F3D6-5F66-C6AF-26DBBA354C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FA23FE9F-77E5-BF1E-43AF-E13DC08EA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F190225-070B-83A6-6FD6-B9EB32C9A1A7}"/>
              </a:ext>
            </a:extLst>
          </p:cNvPr>
          <p:cNvGrpSpPr/>
          <p:nvPr/>
        </p:nvGrpSpPr>
        <p:grpSpPr>
          <a:xfrm>
            <a:off x="7405639" y="3046103"/>
            <a:ext cx="4366754" cy="1903445"/>
            <a:chOff x="7405639" y="3046103"/>
            <a:chExt cx="4366754" cy="1903445"/>
          </a:xfrm>
        </p:grpSpPr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38CBA3CA-D501-DAF5-0013-1596752662AC}"/>
                </a:ext>
              </a:extLst>
            </p:cNvPr>
            <p:cNvSpPr txBox="1"/>
            <p:nvPr/>
          </p:nvSpPr>
          <p:spPr bwMode="auto">
            <a:xfrm>
              <a:off x="7405639" y="3388735"/>
              <a:ext cx="4366754" cy="1560813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Формирование стратегии репозиционирования, вывод нового бренда </a:t>
              </a:r>
              <a:r>
                <a:rPr lang="en-US" dirty="0"/>
                <a:t>UNK Group</a:t>
              </a:r>
              <a:r>
                <a:rPr lang="ru-RU" dirty="0"/>
                <a:t> </a:t>
              </a:r>
            </a:p>
            <a:p>
              <a:r>
                <a:rPr lang="ru-RU" dirty="0"/>
                <a:t>Информирование ЦА о структурных изменениях компании, направлениях деятельности </a:t>
              </a:r>
            </a:p>
            <a:p>
              <a:r>
                <a:rPr lang="ru-RU" dirty="0"/>
                <a:t>Популяризация бренда, обеспечение присутствия в деловых СМИ и медиа о недвижимости</a:t>
              </a:r>
              <a:endParaRPr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0E72D7-E0B3-DE74-5920-4784DE04EC6E}"/>
                </a:ext>
              </a:extLst>
            </p:cNvPr>
            <p:cNvSpPr txBox="1"/>
            <p:nvPr/>
          </p:nvSpPr>
          <p:spPr>
            <a:xfrm>
              <a:off x="7417830" y="3046103"/>
              <a:ext cx="925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Цели:</a:t>
              </a:r>
              <a:r>
                <a:rPr lang="en-US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 </a:t>
              </a:r>
              <a:endPara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</p:grp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4A6F708-EADB-EC3B-FB45-254733B6110A}"/>
              </a:ext>
            </a:extLst>
          </p:cNvPr>
          <p:cNvCxnSpPr>
            <a:cxnSpLocks/>
          </p:cNvCxnSpPr>
          <p:nvPr/>
        </p:nvCxnSpPr>
        <p:spPr>
          <a:xfrm flipH="1">
            <a:off x="-179265" y="2657343"/>
            <a:ext cx="12599742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8A274502-A4C8-AADE-E175-70E436CD3ED7}"/>
              </a:ext>
            </a:extLst>
          </p:cNvPr>
          <p:cNvCxnSpPr>
            <a:cxnSpLocks/>
          </p:cNvCxnSpPr>
          <p:nvPr/>
        </p:nvCxnSpPr>
        <p:spPr>
          <a:xfrm>
            <a:off x="7041836" y="2657343"/>
            <a:ext cx="0" cy="4969053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976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715DB-4DD7-056A-76EF-9853048CD309}"/>
              </a:ext>
            </a:extLst>
          </p:cNvPr>
          <p:cNvSpPr txBox="1">
            <a:spLocks/>
          </p:cNvSpPr>
          <p:nvPr/>
        </p:nvSpPr>
        <p:spPr bwMode="auto">
          <a:xfrm>
            <a:off x="360514" y="2001338"/>
            <a:ext cx="5475899" cy="986549"/>
          </a:xfrm>
          <a:prstGeom prst="rect">
            <a:avLst/>
          </a:prstGeom>
        </p:spPr>
        <p:txBody>
          <a:bodyPr vertOverflow="overflow" horzOverflow="clip" vert="horz" wrap="square" lIns="113157" tIns="56577" rIns="113157" bIns="56577" numCol="1" spcCol="0" rtlCol="0" fromWordArt="0" anchor="ctr" anchorCtr="0" forceAA="0" compatLnSpc="0">
            <a:spAutoFit/>
          </a:bodyPr>
          <a:lstStyle>
            <a:lvl1pPr algn="l" defTabSz="9180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1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  <a:ea typeface="+mn-ea"/>
                <a:cs typeface="+mn-cs"/>
              </a:rPr>
              <a:t>Российская компания </a:t>
            </a:r>
            <a:r>
              <a:rPr lang="ru-RU" sz="1400" b="1" dirty="0" err="1">
                <a:solidFill>
                  <a:srgbClr val="D24942"/>
                </a:solidFill>
                <a:latin typeface="Montserrat ExtraBold" panose="00000900000000000000" pitchFamily="2" charset="-52"/>
                <a:ea typeface="+mn-ea"/>
                <a:cs typeface="+mn-cs"/>
              </a:rPr>
              <a:t>Юникорн</a:t>
            </a:r>
            <a:r>
              <a:rPr lang="en-US" sz="1400" b="1" dirty="0">
                <a:solidFill>
                  <a:srgbClr val="D24942"/>
                </a:solidFill>
                <a:latin typeface="Montserrat ExtraBold" panose="00000900000000000000" pitchFamily="2" charset="-52"/>
                <a:ea typeface="+mn-ea"/>
                <a:cs typeface="+mn-cs"/>
              </a:rPr>
              <a:t>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rPr>
              <a:t>-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rPr>
              <a:t>разработчик платформы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rPr>
              <a:t>Ujin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rPr>
              <a:t>, технологический лидер в сегменте «умное здание». Объединяет экспертизу в инженерных системах, искусственный интеллект и инновации в области интернета вещей.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EEA8BD5-894F-D972-7EDC-BB8E4DA17E05}"/>
              </a:ext>
            </a:extLst>
          </p:cNvPr>
          <p:cNvGrpSpPr/>
          <p:nvPr/>
        </p:nvGrpSpPr>
        <p:grpSpPr>
          <a:xfrm>
            <a:off x="366610" y="3170443"/>
            <a:ext cx="5251146" cy="1227327"/>
            <a:chOff x="6503250" y="3191033"/>
            <a:chExt cx="5251146" cy="122732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5FF533-F3CB-434D-E618-3E4C02A7458D}"/>
                </a:ext>
              </a:extLst>
            </p:cNvPr>
            <p:cNvSpPr txBox="1"/>
            <p:nvPr/>
          </p:nvSpPr>
          <p:spPr bwMode="auto">
            <a:xfrm>
              <a:off x="6503250" y="3514137"/>
              <a:ext cx="5251146" cy="904223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У</a:t>
              </a:r>
              <a:r>
                <a:rPr dirty="0" err="1"/>
                <a:t>величить</a:t>
              </a:r>
              <a:r>
                <a:rPr dirty="0"/>
                <a:t> </a:t>
              </a:r>
              <a:r>
                <a:rPr dirty="0" err="1"/>
                <a:t>присутствие</a:t>
              </a:r>
              <a:r>
                <a:rPr dirty="0"/>
                <a:t> </a:t>
              </a:r>
              <a:r>
                <a:rPr dirty="0" err="1"/>
                <a:t>брендов</a:t>
              </a:r>
              <a:r>
                <a:rPr dirty="0"/>
                <a:t> </a:t>
              </a:r>
              <a:r>
                <a:rPr dirty="0" err="1"/>
                <a:t>компании</a:t>
              </a:r>
              <a:r>
                <a:rPr dirty="0"/>
                <a:t> Unicorn и </a:t>
              </a:r>
              <a:r>
                <a:rPr dirty="0" err="1"/>
                <a:t>Ujin</a:t>
              </a:r>
              <a:r>
                <a:rPr dirty="0"/>
                <a:t> в </a:t>
              </a:r>
              <a:r>
                <a:rPr dirty="0" err="1"/>
                <a:t>поле</a:t>
              </a:r>
              <a:r>
                <a:rPr dirty="0"/>
                <a:t> </a:t>
              </a:r>
              <a:r>
                <a:rPr dirty="0" err="1"/>
                <a:t>зрения</a:t>
              </a:r>
              <a:r>
                <a:rPr dirty="0"/>
                <a:t> </a:t>
              </a:r>
              <a:r>
                <a:rPr dirty="0" err="1"/>
                <a:t>девелоперских</a:t>
              </a:r>
              <a:r>
                <a:rPr dirty="0"/>
                <a:t> </a:t>
              </a:r>
              <a:r>
                <a:rPr dirty="0" err="1"/>
                <a:t>компаний</a:t>
              </a:r>
              <a:r>
                <a:rPr dirty="0"/>
                <a:t> в </a:t>
              </a:r>
              <a:r>
                <a:rPr dirty="0" err="1"/>
                <a:t>отраслевых</a:t>
              </a:r>
              <a:r>
                <a:rPr dirty="0"/>
                <a:t> СМИ</a:t>
              </a:r>
              <a:endParaRPr lang="ru-RU" dirty="0"/>
            </a:p>
            <a:p>
              <a:r>
                <a:rPr dirty="0" err="1"/>
                <a:t>Увеличить</a:t>
              </a:r>
              <a:r>
                <a:rPr dirty="0"/>
                <a:t> </a:t>
              </a:r>
              <a:r>
                <a:rPr lang="ru-RU" dirty="0"/>
                <a:t>показатели</a:t>
              </a:r>
              <a:r>
                <a:rPr dirty="0"/>
                <a:t> </a:t>
              </a:r>
              <a:r>
                <a:rPr dirty="0" err="1"/>
                <a:t>цитиру</a:t>
              </a:r>
              <a:r>
                <a:rPr lang="ru-RU" dirty="0"/>
                <a:t>е</a:t>
              </a:r>
              <a:r>
                <a:rPr dirty="0" err="1"/>
                <a:t>мости</a:t>
              </a:r>
              <a:r>
                <a:rPr dirty="0"/>
                <a:t> и </a:t>
              </a:r>
              <a:r>
                <a:rPr dirty="0" err="1"/>
                <a:t>охвата</a:t>
              </a:r>
              <a:r>
                <a:rPr dirty="0"/>
                <a:t> </a:t>
              </a:r>
              <a:r>
                <a:rPr dirty="0" err="1"/>
                <a:t>целевой</a:t>
              </a:r>
              <a:r>
                <a:rPr dirty="0"/>
                <a:t> </a:t>
              </a:r>
              <a:r>
                <a:rPr dirty="0" err="1"/>
                <a:t>аудитории</a:t>
              </a:r>
              <a:endParaRPr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CEFFDD-2486-F620-6541-2885EF333D56}"/>
                </a:ext>
              </a:extLst>
            </p:cNvPr>
            <p:cNvSpPr txBox="1"/>
            <p:nvPr/>
          </p:nvSpPr>
          <p:spPr>
            <a:xfrm>
              <a:off x="6516204" y="3191033"/>
              <a:ext cx="933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Цели: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B96CC9-6BD2-7515-2BC9-DDAF456A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49" y="1160569"/>
            <a:ext cx="1847869" cy="5004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87BB15C-ADFD-0047-A068-EAC7CAE1A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04" b="18716"/>
          <a:stretch/>
        </p:blipFill>
        <p:spPr>
          <a:xfrm>
            <a:off x="2703408" y="1256122"/>
            <a:ext cx="868850" cy="523825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964F54D-44E4-71E5-B40B-A583860317B1}"/>
              </a:ext>
            </a:extLst>
          </p:cNvPr>
          <p:cNvGrpSpPr/>
          <p:nvPr/>
        </p:nvGrpSpPr>
        <p:grpSpPr>
          <a:xfrm>
            <a:off x="366610" y="4585405"/>
            <a:ext cx="5323889" cy="2628399"/>
            <a:chOff x="6503250" y="4590485"/>
            <a:chExt cx="5323889" cy="2628399"/>
          </a:xfrm>
        </p:grpSpPr>
        <p:sp>
          <p:nvSpPr>
            <p:cNvPr id="3" name="Объект 2">
              <a:extLst>
                <a:ext uri="{FF2B5EF4-FFF2-40B4-BE49-F238E27FC236}">
                  <a16:creationId xmlns:a16="http://schemas.microsoft.com/office/drawing/2014/main" id="{C507E680-8FBA-7247-CDB0-064A46D9E36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03250" y="4919407"/>
              <a:ext cx="5323889" cy="2299477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  <a:lvl2pPr marL="688543" indent="-229514" algn="l" defTabSz="918058" rtl="0" eaLnBrk="1" latinLnBrk="0" hangingPunct="1">
                <a:lnSpc>
                  <a:spcPct val="90000"/>
                </a:lnSpc>
                <a:spcBef>
                  <a:spcPts val="502"/>
                </a:spcBef>
                <a:buFont typeface="Arial" panose="020B0604020202020204" pitchFamily="34" charset="0"/>
                <a:buChar char="•"/>
                <a:defRPr sz="24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7572" indent="-229514" algn="l" defTabSz="918058" rtl="0" eaLnBrk="1" latinLnBrk="0" hangingPunct="1">
                <a:lnSpc>
                  <a:spcPct val="90000"/>
                </a:lnSpc>
                <a:spcBef>
                  <a:spcPts val="502"/>
                </a:spcBef>
                <a:buFont typeface="Arial" panose="020B0604020202020204" pitchFamily="34" charset="0"/>
                <a:buChar char="•"/>
                <a:defRPr sz="2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6601" indent="-229514" algn="l" defTabSz="918058" rtl="0" eaLnBrk="1" latinLnBrk="0" hangingPunct="1">
                <a:lnSpc>
                  <a:spcPct val="90000"/>
                </a:lnSpc>
                <a:spcBef>
                  <a:spcPts val="502"/>
                </a:spcBef>
                <a:buFont typeface="Arial" panose="020B0604020202020204" pitchFamily="34" charset="0"/>
                <a:buChar char="•"/>
                <a:defRPr sz="180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65630" indent="-229514" algn="l" defTabSz="918058" rtl="0" eaLnBrk="1" latinLnBrk="0" hangingPunct="1">
                <a:lnSpc>
                  <a:spcPct val="90000"/>
                </a:lnSpc>
                <a:spcBef>
                  <a:spcPts val="502"/>
                </a:spcBef>
                <a:buFont typeface="Arial" panose="020B0604020202020204" pitchFamily="34" charset="0"/>
                <a:buChar char="•"/>
                <a:defRPr sz="180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4658" indent="-229514" algn="l" defTabSz="918058" rtl="0" eaLnBrk="1" latinLnBrk="0" hangingPunct="1">
                <a:lnSpc>
                  <a:spcPct val="90000"/>
                </a:lnSpc>
                <a:spcBef>
                  <a:spcPts val="502"/>
                </a:spcBef>
                <a:buFont typeface="Arial" panose="020B0604020202020204" pitchFamily="34" charset="0"/>
                <a:buChar char="•"/>
                <a:defRPr sz="180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3687" indent="-229514" algn="l" defTabSz="918058" rtl="0" eaLnBrk="1" latinLnBrk="0" hangingPunct="1">
                <a:lnSpc>
                  <a:spcPct val="90000"/>
                </a:lnSpc>
                <a:spcBef>
                  <a:spcPts val="502"/>
                </a:spcBef>
                <a:buFont typeface="Arial" panose="020B0604020202020204" pitchFamily="34" charset="0"/>
                <a:buChar char="•"/>
                <a:defRPr sz="180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42716" indent="-229514" algn="l" defTabSz="918058" rtl="0" eaLnBrk="1" latinLnBrk="0" hangingPunct="1">
                <a:lnSpc>
                  <a:spcPct val="90000"/>
                </a:lnSpc>
                <a:spcBef>
                  <a:spcPts val="502"/>
                </a:spcBef>
                <a:buFont typeface="Arial" panose="020B0604020202020204" pitchFamily="34" charset="0"/>
                <a:buChar char="•"/>
                <a:defRPr sz="180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01745" indent="-229514" algn="l" defTabSz="918058" rtl="0" eaLnBrk="1" latinLnBrk="0" hangingPunct="1">
                <a:lnSpc>
                  <a:spcPct val="90000"/>
                </a:lnSpc>
                <a:spcBef>
                  <a:spcPts val="502"/>
                </a:spcBef>
                <a:buFont typeface="Arial" panose="020B0604020202020204" pitchFamily="34" charset="0"/>
                <a:buChar char="•"/>
                <a:defRPr sz="180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Увеличение годового показателя цитируемости на 34%, достижение объема годового показателя охвата аудитории, а на сегодняшний день превышение на 25%.</a:t>
              </a:r>
            </a:p>
            <a:p>
              <a:r>
                <a:rPr lang="ru-RU" dirty="0"/>
                <a:t>Вывод компании на первое место по цитируемости по сравнению с конкурентами в своей нише.</a:t>
              </a:r>
            </a:p>
            <a:p>
              <a:r>
                <a:rPr lang="ru-RU" dirty="0"/>
                <a:t>Организация интервью на РБК Недвижимость </a:t>
              </a:r>
              <a:r>
                <a:rPr lang="ru-RU" dirty="0">
                  <a:solidFill>
                    <a:srgbClr val="FF0000"/>
                  </a:solidFill>
                  <a:hlinkClick r:id="rId4" tooltip="https://realty.rbc.ru/news/61b300ab9a794799b0ca9afc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https://realty.rbc.ru/news/61b300ab9a794799b0ca9afc</a:t>
              </a:r>
              <a:r>
                <a:rPr lang="ru-RU" dirty="0">
                  <a:solidFill>
                    <a:srgbClr val="FF0000"/>
                  </a:solidFill>
                </a:rPr>
                <a:t>.</a:t>
              </a:r>
            </a:p>
            <a:p>
              <a:r>
                <a:rPr lang="ru-RU" dirty="0"/>
                <a:t>Реализация публикаций в отраслевых и общественно-деловых СМИ, таких как Российская газета, Строительная газета, Ведомости и Недвижимость, Business FM, Коммерсант, Российский строительный комплекс и другие.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F1B806-9224-3FA7-2579-CF9C7B2543E9}"/>
                </a:ext>
              </a:extLst>
            </p:cNvPr>
            <p:cNvSpPr txBox="1"/>
            <p:nvPr/>
          </p:nvSpPr>
          <p:spPr>
            <a:xfrm>
              <a:off x="6516205" y="4590485"/>
              <a:ext cx="12996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 typeface="Arial"/>
                <a:buNone/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C5065FF-2A2D-5403-EF2F-308EE9E6808A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7E86503E-B160-E6A8-8182-0E606102CF7A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3D054D39-1EFB-F591-ADB7-68A57270CCDF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137F41-C498-D594-8A2D-59A66C99B7BD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2B6F4395-7535-7EF6-72A1-CE91EE8ABBBA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5C2D2D06-A2E5-F02F-8161-AC8C48D6B1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E2BA2458-F1F4-ADEB-87C0-DF05C6FBEC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31E22AE-8EB4-2903-54D5-4516D72A4B88}"/>
              </a:ext>
            </a:extLst>
          </p:cNvPr>
          <p:cNvCxnSpPr>
            <a:cxnSpLocks/>
          </p:cNvCxnSpPr>
          <p:nvPr/>
        </p:nvCxnSpPr>
        <p:spPr>
          <a:xfrm>
            <a:off x="6046170" y="0"/>
            <a:ext cx="0" cy="38862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FD15401-FEAA-21C1-4CD1-3E50154C69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1030" y="1379560"/>
            <a:ext cx="5079170" cy="5727293"/>
          </a:xfrm>
          <a:prstGeom prst="rect">
            <a:avLst/>
          </a:prstGeom>
        </p:spPr>
      </p:pic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E7404BA1-1AB3-28A1-6894-8FD82E97EC9C}"/>
              </a:ext>
            </a:extLst>
          </p:cNvPr>
          <p:cNvCxnSpPr>
            <a:cxnSpLocks/>
          </p:cNvCxnSpPr>
          <p:nvPr/>
        </p:nvCxnSpPr>
        <p:spPr>
          <a:xfrm>
            <a:off x="6046170" y="883920"/>
            <a:ext cx="0" cy="6677342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412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A60D187-137C-4769-E51B-904023C5B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" t="-221" r="-109"/>
          <a:stretch/>
        </p:blipFill>
        <p:spPr bwMode="auto">
          <a:xfrm>
            <a:off x="481360" y="3072906"/>
            <a:ext cx="5761911" cy="4019254"/>
          </a:xfrm>
          <a:prstGeom prst="rect">
            <a:avLst/>
          </a:prstGeom>
          <a:noFill/>
        </p:spPr>
      </p:pic>
      <p:sp>
        <p:nvSpPr>
          <p:cNvPr id="3" name="Прямоугольник 8">
            <a:extLst>
              <a:ext uri="{FF2B5EF4-FFF2-40B4-BE49-F238E27FC236}">
                <a16:creationId xmlns:a16="http://schemas.microsoft.com/office/drawing/2014/main" id="{B41EA732-DDD9-3B16-FF8F-18300BE66338}"/>
              </a:ext>
            </a:extLst>
          </p:cNvPr>
          <p:cNvSpPr/>
          <p:nvPr/>
        </p:nvSpPr>
        <p:spPr bwMode="auto">
          <a:xfrm>
            <a:off x="1770747" y="1277292"/>
            <a:ext cx="10065655" cy="1068370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r>
              <a:rPr lang="ru-RU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Компания </a:t>
            </a:r>
            <a:r>
              <a:rPr lang="en-US" sz="1400" b="1" dirty="0">
                <a:solidFill>
                  <a:srgbClr val="D24942"/>
                </a:solidFill>
                <a:latin typeface="Montserrat ExtraBold" panose="00000900000000000000" pitchFamily="2" charset="-52"/>
              </a:rPr>
              <a:t>RRG </a:t>
            </a:r>
            <a:r>
              <a:rPr lang="ru-RU" sz="1200" dirty="0">
                <a:latin typeface="Montserrat" panose="00000500000000000000" pitchFamily="2" charset="-52"/>
              </a:rPr>
              <a:t>-  профессиональный игрок рынка коммерческой недвижимости с 2005 года. Компания оказывает услуги в области консалтинга, </a:t>
            </a:r>
            <a:r>
              <a:rPr lang="ru-RU" sz="1200" dirty="0" err="1">
                <a:latin typeface="Montserrat" panose="00000500000000000000" pitchFamily="2" charset="-52"/>
              </a:rPr>
              <a:t>геомаркетинга</a:t>
            </a:r>
            <a:r>
              <a:rPr lang="ru-RU" sz="1200" dirty="0">
                <a:latin typeface="Montserrat" panose="00000500000000000000" pitchFamily="2" charset="-52"/>
              </a:rPr>
              <a:t>,  брокериджа, управления и эксплуатации недвижимости</a:t>
            </a:r>
            <a:r>
              <a:rPr lang="en-US" sz="1200" dirty="0">
                <a:latin typeface="Montserrat" panose="00000500000000000000" pitchFamily="2" charset="-52"/>
              </a:rPr>
              <a:t>. </a:t>
            </a:r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Ежегодно  команда брокеров  осуществляет более 100 сделок с торговой, офисной, рекреационной  недвижимостью в Москве и регионах России. В работе RRG находятся объекты с площадью более 100 000 кв.м. RRG представляет интересы продавцов и покупателей объектов недвижимости и арендного бизнеса, а также арендаторов.  </a:t>
            </a:r>
            <a:endParaRPr sz="1200" dirty="0">
              <a:latin typeface="Montserrat" panose="00000500000000000000" pitchFamily="2" charset="-52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A6D473D-D585-34DF-E997-0C448F7A7750}"/>
              </a:ext>
            </a:extLst>
          </p:cNvPr>
          <p:cNvGrpSpPr/>
          <p:nvPr/>
        </p:nvGrpSpPr>
        <p:grpSpPr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B3FC037-D758-4996-D82B-8222C4AE582C}"/>
                </a:ext>
              </a:extLst>
            </p:cNvPr>
            <p:cNvGrpSpPr/>
            <p:nvPr/>
          </p:nvGrpSpPr>
          <p:grpSpPr>
            <a:xfrm>
              <a:off x="10535595" y="457746"/>
              <a:ext cx="1226182" cy="338554"/>
              <a:chOff x="9489465" y="470600"/>
              <a:chExt cx="1221252" cy="337193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CE87CCEA-8D84-5CCC-89DE-15DF57A13E33}"/>
                  </a:ext>
                </a:extLst>
              </p:cNvPr>
              <p:cNvSpPr/>
              <p:nvPr/>
            </p:nvSpPr>
            <p:spPr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Montserrat" panose="00000500000000000000" pitchFamily="2" charset="-52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7B6D0E-91CD-20DA-00A3-0407A83E383E}"/>
                  </a:ext>
                </a:extLst>
              </p:cNvPr>
              <p:cNvSpPr txBox="1"/>
              <p:nvPr/>
            </p:nvSpPr>
            <p:spPr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 ExtraBold" panose="00000900000000000000" pitchFamily="2" charset="-52"/>
                    <a:ea typeface="Roboto" panose="02000000000000000000" pitchFamily="2" charset="0"/>
                    <a:cs typeface="Roboto" panose="02000000000000000000" pitchFamily="2" charset="0"/>
                  </a:rPr>
                  <a:t>Кейсы</a:t>
                </a: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0E799E6B-9D90-7ABA-C9BC-23691E246F10}"/>
                </a:ext>
              </a:extLst>
            </p:cNvPr>
            <p:cNvGrpSpPr/>
            <p:nvPr/>
          </p:nvGrpSpPr>
          <p:grpSpPr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B774020D-3815-4C40-88DD-7552856D0B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2522" b="4396"/>
              <a:stretch/>
            </p:blipFill>
            <p:spPr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CBDDF064-9D49-B87F-7F29-A373B99425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35" t="1" b="1550"/>
              <a:stretch/>
            </p:blipFill>
            <p:spPr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F53EE01-0F67-9C22-174A-D7C407451BAE}"/>
              </a:ext>
            </a:extLst>
          </p:cNvPr>
          <p:cNvGrpSpPr/>
          <p:nvPr/>
        </p:nvGrpSpPr>
        <p:grpSpPr>
          <a:xfrm>
            <a:off x="7070090" y="4617900"/>
            <a:ext cx="4845586" cy="2601676"/>
            <a:chOff x="7070090" y="4617900"/>
            <a:chExt cx="4845586" cy="2601676"/>
          </a:xfrm>
        </p:grpSpPr>
        <p:sp>
          <p:nvSpPr>
            <p:cNvPr id="4" name="Прямоугольник 9">
              <a:extLst>
                <a:ext uri="{FF2B5EF4-FFF2-40B4-BE49-F238E27FC236}">
                  <a16:creationId xmlns:a16="http://schemas.microsoft.com/office/drawing/2014/main" id="{C66E069C-440A-31ED-1EA3-ED31512D6B3D}"/>
                </a:ext>
              </a:extLst>
            </p:cNvPr>
            <p:cNvSpPr/>
            <p:nvPr/>
          </p:nvSpPr>
          <p:spPr bwMode="auto">
            <a:xfrm>
              <a:off x="7070090" y="4617900"/>
              <a:ext cx="1500650" cy="329707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/>
            <a:p>
              <a:pPr algn="just">
                <a:defRPr/>
              </a:pPr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473438-2395-D325-7332-86A94791BF46}"/>
                </a:ext>
              </a:extLst>
            </p:cNvPr>
            <p:cNvSpPr txBox="1"/>
            <p:nvPr/>
          </p:nvSpPr>
          <p:spPr>
            <a:xfrm>
              <a:off x="7076638" y="4971395"/>
              <a:ext cx="4839038" cy="2248181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Уровень цитируемости в СМИ  более 260 упоминаний в месяц.</a:t>
              </a:r>
            </a:p>
            <a:p>
              <a:r>
                <a:rPr lang="en-US" dirty="0"/>
                <a:t>RGG </a:t>
              </a:r>
              <a:r>
                <a:rPr lang="ru-RU" dirty="0"/>
                <a:t>обладатель наград ежегодных престижных премий рынка </a:t>
              </a:r>
              <a:r>
                <a:rPr lang="en-US" dirty="0"/>
                <a:t>CRE Awards; </a:t>
              </a:r>
              <a:r>
                <a:rPr lang="ru-RU" dirty="0"/>
                <a:t>победитель премии </a:t>
              </a:r>
              <a:r>
                <a:rPr lang="en-US" dirty="0"/>
                <a:t>FIABCI Russia </a:t>
              </a:r>
              <a:r>
                <a:rPr lang="ru-RU" dirty="0"/>
                <a:t>и др. Проект компании - ТРЦ «Жук» вошел в число самых перспективных проектов года конкурса «</a:t>
              </a:r>
              <a:r>
                <a:rPr lang="en-US" dirty="0"/>
                <a:t>Cutting Edge Project».</a:t>
              </a:r>
            </a:p>
            <a:p>
              <a:r>
                <a:rPr lang="ru-RU" dirty="0"/>
                <a:t>Спикеры </a:t>
              </a:r>
              <a:r>
                <a:rPr lang="en-US" dirty="0"/>
                <a:t>RRG - </a:t>
              </a:r>
              <a:r>
                <a:rPr lang="ru-RU" dirty="0"/>
                <a:t>постоянные члены жюри престижных: </a:t>
              </a:r>
              <a:r>
                <a:rPr lang="en-US" dirty="0"/>
                <a:t>CRE Awards Moscow, Saint-Petersburg, Federal, FIABCI Prix </a:t>
              </a:r>
              <a:r>
                <a:rPr lang="en-US" dirty="0" err="1"/>
                <a:t>d’Excellence</a:t>
              </a:r>
              <a:r>
                <a:rPr lang="en-US" dirty="0"/>
                <a:t> </a:t>
              </a:r>
              <a:r>
                <a:rPr lang="ru-RU" dirty="0"/>
                <a:t>в рамках </a:t>
              </a:r>
              <a:r>
                <a:rPr lang="en-US" dirty="0" err="1"/>
                <a:t>ProEstate</a:t>
              </a:r>
              <a:r>
                <a:rPr lang="en-US" dirty="0"/>
                <a:t>, Urban Awards, RCSC Awards.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FE51487-D062-B1A5-5938-2B9FB5ED3F98}"/>
              </a:ext>
            </a:extLst>
          </p:cNvPr>
          <p:cNvGrpSpPr/>
          <p:nvPr/>
        </p:nvGrpSpPr>
        <p:grpSpPr>
          <a:xfrm>
            <a:off x="7076638" y="3072905"/>
            <a:ext cx="4759764" cy="1247218"/>
            <a:chOff x="7076638" y="3072905"/>
            <a:chExt cx="4759764" cy="1247218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1D2A5985-F3D7-24CB-ADD1-666D2618A852}"/>
                </a:ext>
              </a:extLst>
            </p:cNvPr>
            <p:cNvSpPr txBox="1"/>
            <p:nvPr/>
          </p:nvSpPr>
          <p:spPr bwMode="auto">
            <a:xfrm>
              <a:off x="7076638" y="3415900"/>
              <a:ext cx="4759764" cy="904223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r>
                <a:rPr lang="ru-RU" dirty="0"/>
                <a:t>Закрепить позиционирование компании</a:t>
              </a:r>
              <a:r>
                <a:rPr lang="en-US" dirty="0"/>
                <a:t> </a:t>
              </a:r>
              <a:r>
                <a:rPr lang="ru-RU" dirty="0"/>
                <a:t>как одного из лидеров рынка коммерческой недвижимости</a:t>
              </a:r>
            </a:p>
            <a:p>
              <a:r>
                <a:rPr lang="ru-RU" dirty="0"/>
                <a:t>Увеличение присутствия бренда компании в </a:t>
              </a:r>
              <a:r>
                <a:rPr lang="ru-RU" dirty="0" err="1"/>
                <a:t>инфополе</a:t>
              </a:r>
              <a:endParaRPr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5E1DD2-BFE5-F8CA-98F1-2F8338EFBFE1}"/>
                </a:ext>
              </a:extLst>
            </p:cNvPr>
            <p:cNvSpPr txBox="1"/>
            <p:nvPr/>
          </p:nvSpPr>
          <p:spPr>
            <a:xfrm>
              <a:off x="7092950" y="3072905"/>
              <a:ext cx="10348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Цели: </a:t>
              </a: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F6E6EFE-FAAF-9E9A-E882-B1F762674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1" y="1270889"/>
            <a:ext cx="1267509" cy="1090397"/>
          </a:xfrm>
          <a:prstGeom prst="rect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C12B7C2-3054-E7A1-EEE0-4A11A1F02F86}"/>
              </a:ext>
            </a:extLst>
          </p:cNvPr>
          <p:cNvCxnSpPr>
            <a:cxnSpLocks/>
          </p:cNvCxnSpPr>
          <p:nvPr/>
        </p:nvCxnSpPr>
        <p:spPr>
          <a:xfrm flipH="1">
            <a:off x="-179265" y="2670094"/>
            <a:ext cx="12599742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9AF7553-E852-7CBD-4CE4-FC799F00D880}"/>
              </a:ext>
            </a:extLst>
          </p:cNvPr>
          <p:cNvCxnSpPr>
            <a:cxnSpLocks/>
          </p:cNvCxnSpPr>
          <p:nvPr/>
        </p:nvCxnSpPr>
        <p:spPr>
          <a:xfrm>
            <a:off x="6680771" y="2670094"/>
            <a:ext cx="0" cy="4956302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031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B43540-E04C-C257-F08E-63682D8E0F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904" y="1368426"/>
            <a:ext cx="4326158" cy="553142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A0C633B-B0FD-B908-46B5-8B23817107F1}"/>
              </a:ext>
            </a:extLst>
          </p:cNvPr>
          <p:cNvSpPr/>
          <p:nvPr/>
        </p:nvSpPr>
        <p:spPr bwMode="auto">
          <a:xfrm>
            <a:off x="425447" y="1302365"/>
            <a:ext cx="6950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Montserrat ExtraBold" panose="00000900000000000000" pitchFamily="2" charset="-52"/>
              </a:rPr>
              <a:t>КОНТАКТЫ ДЛЯ СВЯЗИ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8908822-29DC-3311-C580-5A02D5B44611}"/>
              </a:ext>
            </a:extLst>
          </p:cNvPr>
          <p:cNvCxnSpPr>
            <a:cxnSpLocks/>
          </p:cNvCxnSpPr>
          <p:nvPr/>
        </p:nvCxnSpPr>
        <p:spPr>
          <a:xfrm>
            <a:off x="0" y="3401793"/>
            <a:ext cx="12241213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433EE7C-2CAE-3679-F7A4-4015FCFC732E}"/>
              </a:ext>
            </a:extLst>
          </p:cNvPr>
          <p:cNvGrpSpPr/>
          <p:nvPr/>
        </p:nvGrpSpPr>
        <p:grpSpPr>
          <a:xfrm>
            <a:off x="481013" y="4584226"/>
            <a:ext cx="4415840" cy="2315620"/>
            <a:chOff x="450632" y="4776539"/>
            <a:chExt cx="4415840" cy="2315620"/>
          </a:xfrm>
        </p:grpSpPr>
        <p:sp>
          <p:nvSpPr>
            <p:cNvPr id="14" name="Прямоугольник: скругленные углы 8">
              <a:extLst>
                <a:ext uri="{FF2B5EF4-FFF2-40B4-BE49-F238E27FC236}">
                  <a16:creationId xmlns:a16="http://schemas.microsoft.com/office/drawing/2014/main" id="{F2C5EEED-7CD6-6460-C4DB-FF53CF79C237}"/>
                </a:ext>
              </a:extLst>
            </p:cNvPr>
            <p:cNvSpPr/>
            <p:nvPr/>
          </p:nvSpPr>
          <p:spPr>
            <a:xfrm>
              <a:off x="450632" y="4776539"/>
              <a:ext cx="4415840" cy="2315620"/>
            </a:xfrm>
            <a:prstGeom prst="roundRect">
              <a:avLst>
                <a:gd name="adj" fmla="val 8418"/>
              </a:avLst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Involve SemiBold" panose="020B0502020202020204" pitchFamily="34" charset="0"/>
              </a:endParaRPr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29E162C9-2564-A1D7-8E72-914274EBAFF9}"/>
                </a:ext>
              </a:extLst>
            </p:cNvPr>
            <p:cNvGrpSpPr/>
            <p:nvPr/>
          </p:nvGrpSpPr>
          <p:grpSpPr>
            <a:xfrm>
              <a:off x="631544" y="4987237"/>
              <a:ext cx="3966114" cy="2018222"/>
              <a:chOff x="600883" y="4178018"/>
              <a:chExt cx="3966114" cy="2018222"/>
            </a:xfrm>
          </p:grpSpPr>
          <p:sp>
            <p:nvSpPr>
              <p:cNvPr id="5" name="Прямоугольник 12">
                <a:extLst>
                  <a:ext uri="{FF2B5EF4-FFF2-40B4-BE49-F238E27FC236}">
                    <a16:creationId xmlns:a16="http://schemas.microsoft.com/office/drawing/2014/main" id="{93B1D4DF-E514-1791-AB4D-ACA159D3E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4312" y="5445139"/>
                <a:ext cx="307268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Calibri"/>
                    <a:ea typeface="+mn-ea"/>
                    <a:cs typeface="Arial"/>
                  </a:defRPr>
                </a:lvl1pPr>
                <a:lvl2pPr marL="4572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Calibri"/>
                    <a:ea typeface="+mn-ea"/>
                    <a:cs typeface="Arial"/>
                  </a:defRPr>
                </a:lvl2pPr>
                <a:lvl3pPr marL="9144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Calibri"/>
                    <a:ea typeface="+mn-ea"/>
                    <a:cs typeface="Arial"/>
                  </a:defRPr>
                </a:lvl3pPr>
                <a:lvl4pPr marL="13716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Calibri"/>
                    <a:ea typeface="+mn-ea"/>
                    <a:cs typeface="Arial"/>
                  </a:defRPr>
                </a:lvl4pPr>
                <a:lvl5pPr marL="18288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Calibri"/>
                    <a:ea typeface="+mn-ea"/>
                    <a:cs typeface="Arial"/>
                  </a:defRPr>
                </a:lvl5pPr>
                <a:lvl6pPr marL="2286000" algn="l" defTabSz="914400">
                  <a:defRPr>
                    <a:solidFill>
                      <a:schemeClr val="tx1"/>
                    </a:solidFill>
                    <a:latin typeface="Calibri"/>
                    <a:ea typeface="+mn-ea"/>
                    <a:cs typeface="Arial"/>
                  </a:defRPr>
                </a:lvl6pPr>
                <a:lvl7pPr marL="2743200" algn="l" defTabSz="914400">
                  <a:defRPr>
                    <a:solidFill>
                      <a:schemeClr val="tx1"/>
                    </a:solidFill>
                    <a:latin typeface="Calibri"/>
                    <a:ea typeface="+mn-ea"/>
                    <a:cs typeface="Arial"/>
                  </a:defRPr>
                </a:lvl7pPr>
                <a:lvl8pPr marL="3200400" algn="l" defTabSz="914400">
                  <a:defRPr>
                    <a:solidFill>
                      <a:schemeClr val="tx1"/>
                    </a:solidFill>
                    <a:latin typeface="Calibri"/>
                    <a:ea typeface="+mn-ea"/>
                    <a:cs typeface="Arial"/>
                  </a:defRPr>
                </a:lvl8pPr>
                <a:lvl9pPr marL="3657600" algn="l" defTabSz="914400">
                  <a:defRPr>
                    <a:solidFill>
                      <a:schemeClr val="tx1"/>
                    </a:solidFill>
                    <a:latin typeface="Calibri"/>
                    <a:ea typeface="+mn-ea"/>
                    <a:cs typeface="Arial"/>
                  </a:defRPr>
                </a:lvl9pPr>
              </a:lstStyle>
              <a:p>
                <a:pPr>
                  <a:defRPr/>
                </a:pPr>
                <a:r>
                  <a:rPr lang="en-US" sz="1600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ontserrat" panose="00000500000000000000" pitchFamily="2" charset="-52"/>
                    <a:ea typeface="Roboto Condensed"/>
                  </a:rPr>
                  <a:t>borisova@promo-realty.ru </a:t>
                </a:r>
                <a:endParaRPr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0F09FC50-E329-0A33-EE08-55C0FF4491DE}"/>
                  </a:ext>
                </a:extLst>
              </p:cNvPr>
              <p:cNvSpPr/>
              <p:nvPr/>
            </p:nvSpPr>
            <p:spPr>
              <a:xfrm>
                <a:off x="600883" y="4178018"/>
                <a:ext cx="29370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2400" dirty="0">
                    <a:latin typeface="Montserrat ExtraBold" panose="00000900000000000000" pitchFamily="2" charset="-52"/>
                    <a:ea typeface="Roboto Condensed"/>
                  </a:rPr>
                  <a:t>Елена Борисова</a:t>
                </a:r>
                <a:endParaRPr lang="ru-RU" sz="3200" dirty="0">
                  <a:latin typeface="Montserrat ExtraBold" panose="00000900000000000000" pitchFamily="2" charset="-52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85AFB6-40BE-C69C-2358-CB0E7D173073}"/>
                  </a:ext>
                </a:extLst>
              </p:cNvPr>
              <p:cNvSpPr txBox="1"/>
              <p:nvPr/>
            </p:nvSpPr>
            <p:spPr>
              <a:xfrm>
                <a:off x="1804693" y="5052230"/>
                <a:ext cx="207306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600" u="sng" dirty="0">
                    <a:latin typeface="Montserrat" panose="00000500000000000000" pitchFamily="2" charset="-52"/>
                    <a:ea typeface="Roboto Condensed"/>
                  </a:rPr>
                  <a:t>+7 (916) 550 00 39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8D844C-44DD-5AA7-DE7B-6522655F8389}"/>
                  </a:ext>
                </a:extLst>
              </p:cNvPr>
              <p:cNvSpPr txBox="1"/>
              <p:nvPr/>
            </p:nvSpPr>
            <p:spPr>
              <a:xfrm>
                <a:off x="1392488" y="5857686"/>
                <a:ext cx="244705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600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ontserrat" panose="00000500000000000000" pitchFamily="2" charset="-52"/>
                    <a:ea typeface="Roboto Condensed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www.promo-realty.ru</a:t>
                </a:r>
                <a:r>
                  <a:rPr lang="en-US" sz="1600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ontserrat" panose="00000500000000000000" pitchFamily="2" charset="-52"/>
                    <a:ea typeface="Roboto Condensed"/>
                  </a:rPr>
                  <a:t> </a:t>
                </a:r>
                <a:endPara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551150-1669-A779-ED09-E6EA952B65B8}"/>
                  </a:ext>
                </a:extLst>
              </p:cNvPr>
              <p:cNvSpPr txBox="1"/>
              <p:nvPr/>
            </p:nvSpPr>
            <p:spPr>
              <a:xfrm>
                <a:off x="626767" y="5052230"/>
                <a:ext cx="11657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>
                    <a:solidFill>
                      <a:srgbClr val="C0D553"/>
                    </a:solidFill>
                    <a:latin typeface="Montserrat Medium" panose="00000600000000000000" pitchFamily="2" charset="-52"/>
                  </a:rPr>
                  <a:t>Телефон: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72B34DE-58DE-2DC9-E105-F4ED833BAD4F}"/>
                  </a:ext>
                </a:extLst>
              </p:cNvPr>
              <p:cNvSpPr txBox="1"/>
              <p:nvPr/>
            </p:nvSpPr>
            <p:spPr>
              <a:xfrm>
                <a:off x="626767" y="5445139"/>
                <a:ext cx="867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>
                    <a:solidFill>
                      <a:srgbClr val="C0D553"/>
                    </a:solidFill>
                    <a:latin typeface="Montserrat Medium" panose="00000600000000000000" pitchFamily="2" charset="-52"/>
                  </a:rPr>
                  <a:t>Почта: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D1B719-F91A-79B2-398B-8C8CD3541466}"/>
                  </a:ext>
                </a:extLst>
              </p:cNvPr>
              <p:cNvSpPr txBox="1"/>
              <p:nvPr/>
            </p:nvSpPr>
            <p:spPr>
              <a:xfrm>
                <a:off x="626767" y="5857686"/>
                <a:ext cx="732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>
                    <a:solidFill>
                      <a:srgbClr val="C0D553"/>
                    </a:solidFill>
                    <a:latin typeface="Montserrat Medium" panose="00000600000000000000" pitchFamily="2" charset="-52"/>
                  </a:rPr>
                  <a:t>Сайт:</a:t>
                </a:r>
              </a:p>
            </p:txBody>
          </p:sp>
        </p:grp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AE0B377-D5C9-6B6F-75F4-76BA6E7F850C}"/>
              </a:ext>
            </a:extLst>
          </p:cNvPr>
          <p:cNvGrpSpPr/>
          <p:nvPr/>
        </p:nvGrpSpPr>
        <p:grpSpPr>
          <a:xfrm>
            <a:off x="481360" y="456718"/>
            <a:ext cx="6059601" cy="356673"/>
            <a:chOff x="481360" y="527838"/>
            <a:chExt cx="6059601" cy="356673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426DD990-D98F-1139-9B3F-FC5EBE2AF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2522" b="4396"/>
            <a:stretch/>
          </p:blipFill>
          <p:spPr>
            <a:xfrm>
              <a:off x="481360" y="527838"/>
              <a:ext cx="3645389" cy="356673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880FB24-CBD7-93E0-8F26-76C4B2D42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5" t="1" b="1550"/>
            <a:stretch/>
          </p:blipFill>
          <p:spPr>
            <a:xfrm>
              <a:off x="4022374" y="540224"/>
              <a:ext cx="2518587" cy="334798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B15826E-C899-C2D2-9DD8-9C0A461E623C}"/>
              </a:ext>
            </a:extLst>
          </p:cNvPr>
          <p:cNvGrpSpPr/>
          <p:nvPr/>
        </p:nvGrpSpPr>
        <p:grpSpPr>
          <a:xfrm>
            <a:off x="11116954" y="921833"/>
            <a:ext cx="893183" cy="893183"/>
            <a:chOff x="10869142" y="1317252"/>
            <a:chExt cx="893183" cy="893183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275DCA6-6535-82A3-6BAD-8BC14F271D8F}"/>
                </a:ext>
              </a:extLst>
            </p:cNvPr>
            <p:cNvSpPr/>
            <p:nvPr/>
          </p:nvSpPr>
          <p:spPr>
            <a:xfrm>
              <a:off x="10869142" y="1317252"/>
              <a:ext cx="893183" cy="893183"/>
            </a:xfrm>
            <a:prstGeom prst="ellipse">
              <a:avLst/>
            </a:prstGeom>
            <a:solidFill>
              <a:srgbClr val="D249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8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58678D19-1750-4F56-436B-315D7DA9FE8B}"/>
                </a:ext>
              </a:extLst>
            </p:cNvPr>
            <p:cNvGrpSpPr/>
            <p:nvPr/>
          </p:nvGrpSpPr>
          <p:grpSpPr>
            <a:xfrm>
              <a:off x="11032440" y="1461500"/>
              <a:ext cx="581827" cy="581827"/>
              <a:chOff x="11027401" y="1436150"/>
              <a:chExt cx="609557" cy="609557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127ECE7E-F297-5D68-0732-3FFF88CDA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AE966B60-EC19-7C11-AFE1-E54E784D4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31542EF1-0FB4-2F64-67F2-02AD5A7E2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B5736E05-4DDD-AB76-5807-1643BEB66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E944E4-E69C-CEE7-DBF8-4A8928304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061" y="4160860"/>
            <a:ext cx="1889089" cy="273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24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49B3302-E55D-B684-83C0-820B890B6E96}"/>
              </a:ext>
            </a:extLst>
          </p:cNvPr>
          <p:cNvCxnSpPr>
            <a:cxnSpLocks/>
          </p:cNvCxnSpPr>
          <p:nvPr/>
        </p:nvCxnSpPr>
        <p:spPr>
          <a:xfrm>
            <a:off x="10403968" y="-1"/>
            <a:ext cx="0" cy="7561263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C5087288-3FA2-1226-FAF2-71C28F78554F}"/>
              </a:ext>
            </a:extLst>
          </p:cNvPr>
          <p:cNvCxnSpPr>
            <a:cxnSpLocks/>
          </p:cNvCxnSpPr>
          <p:nvPr/>
        </p:nvCxnSpPr>
        <p:spPr>
          <a:xfrm>
            <a:off x="0" y="6442930"/>
            <a:ext cx="12352973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47503845-5EB2-CAE3-2219-4527BAEA92F5}"/>
              </a:ext>
            </a:extLst>
          </p:cNvPr>
          <p:cNvSpPr/>
          <p:nvPr/>
        </p:nvSpPr>
        <p:spPr>
          <a:xfrm>
            <a:off x="8541327" y="2378580"/>
            <a:ext cx="3218873" cy="279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69E60B7-76DC-3127-C3FF-AAE986C45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806" y="3973576"/>
            <a:ext cx="1122152" cy="63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are">
            <a:extLst>
              <a:ext uri="{FF2B5EF4-FFF2-40B4-BE49-F238E27FC236}">
                <a16:creationId xmlns:a16="http://schemas.microsoft.com/office/drawing/2014/main" id="{9E589971-6A84-1C55-4CAA-BCB16EBA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188" y="3534055"/>
            <a:ext cx="813106" cy="4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GUD">
            <a:extLst>
              <a:ext uri="{FF2B5EF4-FFF2-40B4-BE49-F238E27FC236}">
                <a16:creationId xmlns:a16="http://schemas.microsoft.com/office/drawing/2014/main" id="{719AE6DF-2E9D-F042-D703-AD4FC414C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257" y="4618679"/>
            <a:ext cx="998686" cy="43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47B65F43-74FC-9AD6-72ED-35095E351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2" b="28468"/>
          <a:stretch/>
        </p:blipFill>
        <p:spPr bwMode="auto">
          <a:xfrm>
            <a:off x="9873774" y="3555698"/>
            <a:ext cx="1735783" cy="3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25FB40F-0D6D-642E-C5FA-178478DC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324" y="4662955"/>
            <a:ext cx="944362" cy="41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Картинки по запросу officenext логотип">
            <a:extLst>
              <a:ext uri="{FF2B5EF4-FFF2-40B4-BE49-F238E27FC236}">
                <a16:creationId xmlns:a16="http://schemas.microsoft.com/office/drawing/2014/main" id="{E31BCBE8-81BB-AA41-47D3-E56227D0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115" y="4555897"/>
            <a:ext cx="784681" cy="4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C6CDC6B-F58F-58F3-D9A4-EE534A458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52" y="4086739"/>
            <a:ext cx="1028820" cy="36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7">
            <a:extLst>
              <a:ext uri="{FF2B5EF4-FFF2-40B4-BE49-F238E27FC236}">
                <a16:creationId xmlns:a16="http://schemas.microsoft.com/office/drawing/2014/main" id="{1647C583-6670-04B5-E7C9-E15682A74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06" y="2915577"/>
            <a:ext cx="7169860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latin typeface="Montserrat" panose="00000500000000000000" pitchFamily="2" charset="-52"/>
              </a:rPr>
              <a:t>Два ведущих PR-агентства на рынке недвижимости, которые объединились, чтобы усилить свои компетенции и решать задачи клиентов любой сложности.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9E0EBB-2CCD-6AFC-11E3-B1B8E0E6D2C1}"/>
              </a:ext>
            </a:extLst>
          </p:cNvPr>
          <p:cNvSpPr txBox="1"/>
          <p:nvPr/>
        </p:nvSpPr>
        <p:spPr>
          <a:xfrm>
            <a:off x="8730257" y="2500762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 ExtraBold" panose="00000900000000000000" pitchFamily="2" charset="-52"/>
              </a:rPr>
              <a:t>Наши партнеры: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3A53C37-7176-D93F-8EC0-E311C5121062}"/>
              </a:ext>
            </a:extLst>
          </p:cNvPr>
          <p:cNvSpPr txBox="1">
            <a:spLocks/>
          </p:cNvSpPr>
          <p:nvPr/>
        </p:nvSpPr>
        <p:spPr>
          <a:xfrm>
            <a:off x="370688" y="1335216"/>
            <a:ext cx="10611137" cy="47844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anose="00000900000000000000" pitchFamily="2" charset="-52"/>
                <a:cs typeface="Panton Black Caps"/>
                <a:sym typeface="Calibri" pitchFamily="34" charset="0"/>
              </a:rPr>
              <a:t>КОМПЕТЕНЦИЯ КОНСОРЦИУМА АГЕНТСТВ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Montserrat ExtraBold" panose="00000900000000000000" pitchFamily="2" charset="-52"/>
              <a:cs typeface="Panton Black Caps"/>
              <a:sym typeface="Calibri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00A752E2-BDB3-525B-8E69-834FD75C7372}"/>
              </a:ext>
            </a:extLst>
          </p:cNvPr>
          <p:cNvSpPr/>
          <p:nvPr/>
        </p:nvSpPr>
        <p:spPr>
          <a:xfrm>
            <a:off x="371850" y="2418942"/>
            <a:ext cx="7967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 Medium" panose="00000600000000000000" pitchFamily="2" charset="-52"/>
                <a:cs typeface="Panton Black Caps"/>
              </a:rPr>
              <a:t>PROMOTION REALTY </a:t>
            </a:r>
            <a:r>
              <a:rPr lang="ru-RU" sz="1400" b="1" dirty="0">
                <a:latin typeface="Montserrat Medium" panose="00000600000000000000" pitchFamily="2" charset="-52"/>
                <a:cs typeface="Panton Light Caps"/>
              </a:rPr>
              <a:t>в консорциуме с агентством </a:t>
            </a:r>
            <a:r>
              <a:rPr lang="en-US" sz="1400" b="1" dirty="0">
                <a:latin typeface="Montserrat Medium" panose="00000600000000000000" pitchFamily="2" charset="-52"/>
                <a:cs typeface="Panton Black Caps"/>
              </a:rPr>
              <a:t>PR</a:t>
            </a:r>
            <a:r>
              <a:rPr lang="ru-RU" sz="1400" b="1" dirty="0">
                <a:latin typeface="Montserrat Medium" panose="00000600000000000000" pitchFamily="2" charset="-52"/>
                <a:cs typeface="Panton Black Caps"/>
              </a:rPr>
              <a:t>-СТИЛЬ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DD4982-EFC5-2BA4-995A-9A0D23CD72B4}"/>
              </a:ext>
            </a:extLst>
          </p:cNvPr>
          <p:cNvSpPr txBox="1"/>
          <p:nvPr/>
        </p:nvSpPr>
        <p:spPr>
          <a:xfrm>
            <a:off x="384005" y="3796932"/>
            <a:ext cx="7015827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6"/>
            </a:lvl1pPr>
          </a:lstStyle>
          <a:p>
            <a:r>
              <a:rPr lang="ru-RU" sz="1300" dirty="0">
                <a:latin typeface="Montserrat" panose="00000500000000000000" pitchFamily="2" charset="-52"/>
              </a:rPr>
              <a:t>Специалисты обеих компаний работают в недвижимости от 5 до 20 лет, некоторые из них являются авторами ведущих отраслевых СМИ, поэтому умеют подавать новости в недвижимости так, чтобы их публиковали.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6033E07-F21A-CAE3-F946-C9074CA1441D}"/>
              </a:ext>
            </a:extLst>
          </p:cNvPr>
          <p:cNvGrpSpPr/>
          <p:nvPr/>
        </p:nvGrpSpPr>
        <p:grpSpPr>
          <a:xfrm>
            <a:off x="3594593" y="5721920"/>
            <a:ext cx="3679423" cy="1382625"/>
            <a:chOff x="3594593" y="5721920"/>
            <a:chExt cx="3679423" cy="1382625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DFF1D48A-DD80-6A87-EFD0-7DF16BC523E1}"/>
                </a:ext>
              </a:extLst>
            </p:cNvPr>
            <p:cNvSpPr/>
            <p:nvPr/>
          </p:nvSpPr>
          <p:spPr>
            <a:xfrm>
              <a:off x="3594593" y="5721920"/>
              <a:ext cx="3679423" cy="1382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D3409944-B0D5-A133-0FD1-C4DC802A5ACD}"/>
                </a:ext>
              </a:extLst>
            </p:cNvPr>
            <p:cNvGrpSpPr/>
            <p:nvPr/>
          </p:nvGrpSpPr>
          <p:grpSpPr>
            <a:xfrm>
              <a:off x="3756144" y="5888932"/>
              <a:ext cx="3356321" cy="1043835"/>
              <a:chOff x="3862910" y="5752011"/>
              <a:chExt cx="3356321" cy="104383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7FD7A64-0BDE-1F7F-70D0-4CFC097E58CB}"/>
                  </a:ext>
                </a:extLst>
              </p:cNvPr>
              <p:cNvSpPr txBox="1"/>
              <p:nvPr/>
            </p:nvSpPr>
            <p:spPr>
              <a:xfrm>
                <a:off x="3862910" y="5752011"/>
                <a:ext cx="33563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latin typeface="Montserrat" panose="00000500000000000000" pitchFamily="2" charset="-52"/>
                  </a:rPr>
                  <a:t>Лидеры интегрального рейтинга</a:t>
                </a:r>
              </a:p>
              <a:p>
                <a:r>
                  <a:rPr lang="en-US" sz="1600" b="1" dirty="0">
                    <a:latin typeface="Montserrat ExtraBold" panose="00000900000000000000" pitchFamily="2" charset="-52"/>
                  </a:rPr>
                  <a:t>PR </a:t>
                </a:r>
                <a:r>
                  <a:rPr lang="ru-RU" sz="1600" b="1" dirty="0">
                    <a:latin typeface="Montserrat ExtraBold" panose="00000900000000000000" pitchFamily="2" charset="-52"/>
                  </a:rPr>
                  <a:t>и Коммуникация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54979F0-6320-6D18-1D6B-39A0022BC8F9}"/>
                  </a:ext>
                </a:extLst>
              </p:cNvPr>
              <p:cNvSpPr txBox="1"/>
              <p:nvPr/>
            </p:nvSpPr>
            <p:spPr>
              <a:xfrm>
                <a:off x="3862910" y="6395736"/>
                <a:ext cx="32767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rgbClr val="D24942"/>
                    </a:solidFill>
                    <a:latin typeface="Montserrat ExtraBold" panose="00000900000000000000" pitchFamily="2" charset="-52"/>
                  </a:rPr>
                  <a:t>№5 </a:t>
                </a:r>
                <a:r>
                  <a:rPr lang="en-US" sz="2000" dirty="0">
                    <a:solidFill>
                      <a:srgbClr val="D24942"/>
                    </a:solidFill>
                    <a:latin typeface="Montserrat ExtraBold" panose="00000900000000000000" pitchFamily="2" charset="-52"/>
                  </a:rPr>
                  <a:t>Promotion Realty</a:t>
                </a:r>
                <a:endParaRPr lang="ru-RU" sz="2000" dirty="0">
                  <a:solidFill>
                    <a:srgbClr val="D24942"/>
                  </a:solidFill>
                  <a:latin typeface="Montserrat ExtraBold" panose="00000900000000000000" pitchFamily="2" charset="-52"/>
                </a:endParaRPr>
              </a:p>
            </p:txBody>
          </p:sp>
        </p:grp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08F5BFA-B71C-762C-692C-9043DB8520E0}"/>
              </a:ext>
            </a:extLst>
          </p:cNvPr>
          <p:cNvGrpSpPr/>
          <p:nvPr/>
        </p:nvGrpSpPr>
        <p:grpSpPr>
          <a:xfrm>
            <a:off x="397250" y="5721920"/>
            <a:ext cx="3024053" cy="1371029"/>
            <a:chOff x="397250" y="5721920"/>
            <a:chExt cx="3024053" cy="1371029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5B268F2-A659-DE63-B775-432263152434}"/>
                </a:ext>
              </a:extLst>
            </p:cNvPr>
            <p:cNvSpPr/>
            <p:nvPr/>
          </p:nvSpPr>
          <p:spPr>
            <a:xfrm>
              <a:off x="481358" y="5721920"/>
              <a:ext cx="2708881" cy="1371029"/>
            </a:xfrm>
            <a:prstGeom prst="roundRect">
              <a:avLst>
                <a:gd name="adj" fmla="val 21854"/>
              </a:avLst>
            </a:prstGeom>
            <a:solidFill>
              <a:srgbClr val="CBD842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6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CFCB6CC4-8744-0139-C151-42B9F0F9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250" y="5866043"/>
              <a:ext cx="3024053" cy="1082781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78E1991-34AA-4C56-14C1-7C592AB2FC8E}"/>
              </a:ext>
            </a:extLst>
          </p:cNvPr>
          <p:cNvGrpSpPr/>
          <p:nvPr/>
        </p:nvGrpSpPr>
        <p:grpSpPr>
          <a:xfrm>
            <a:off x="7594802" y="5717774"/>
            <a:ext cx="1876707" cy="1371028"/>
            <a:chOff x="7594802" y="5717774"/>
            <a:chExt cx="1876707" cy="1371028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1E2A91F-5399-C9E7-790C-FA6D812C5193}"/>
                </a:ext>
              </a:extLst>
            </p:cNvPr>
            <p:cNvSpPr/>
            <p:nvPr/>
          </p:nvSpPr>
          <p:spPr>
            <a:xfrm>
              <a:off x="7700043" y="5717774"/>
              <a:ext cx="1682567" cy="1371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4A70CE17-7592-0E81-5E13-2094D628FDE9}"/>
                </a:ext>
              </a:extLst>
            </p:cNvPr>
            <p:cNvGrpSpPr/>
            <p:nvPr/>
          </p:nvGrpSpPr>
          <p:grpSpPr>
            <a:xfrm>
              <a:off x="7594802" y="5887024"/>
              <a:ext cx="1876707" cy="1050512"/>
              <a:chOff x="7528423" y="5765464"/>
              <a:chExt cx="1876707" cy="1050512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2653ED-574F-F141-BFEB-079C74270B16}"/>
                  </a:ext>
                </a:extLst>
              </p:cNvPr>
              <p:cNvSpPr txBox="1"/>
              <p:nvPr/>
            </p:nvSpPr>
            <p:spPr>
              <a:xfrm>
                <a:off x="7528423" y="5765464"/>
                <a:ext cx="1876707" cy="52322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>
                    <a:latin typeface="Montserrat ExtraBold" panose="00000900000000000000" pitchFamily="2" charset="-52"/>
                  </a:rPr>
                  <a:t>По качеству сервиса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EF546A9-E447-58F9-1F62-961B38222981}"/>
                  </a:ext>
                </a:extLst>
              </p:cNvPr>
              <p:cNvSpPr txBox="1"/>
              <p:nvPr/>
            </p:nvSpPr>
            <p:spPr>
              <a:xfrm>
                <a:off x="7935141" y="6415866"/>
                <a:ext cx="11231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>
                    <a:latin typeface="Montserrat ExtraBold" panose="00000900000000000000" pitchFamily="2" charset="-52"/>
                  </a:defRPr>
                </a:lvl1pPr>
              </a:lstStyle>
              <a:p>
                <a:r>
                  <a:rPr lang="ru-RU" sz="2000" dirty="0">
                    <a:solidFill>
                      <a:srgbClr val="D24942"/>
                    </a:solidFill>
                  </a:rPr>
                  <a:t>Топ-10</a:t>
                </a:r>
              </a:p>
            </p:txBody>
          </p:sp>
        </p:grp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3987A58-39AA-5E87-B0EC-6B4B4596963D}"/>
              </a:ext>
            </a:extLst>
          </p:cNvPr>
          <p:cNvGrpSpPr/>
          <p:nvPr/>
        </p:nvGrpSpPr>
        <p:grpSpPr>
          <a:xfrm>
            <a:off x="9748275" y="5717775"/>
            <a:ext cx="2029465" cy="1391632"/>
            <a:chOff x="9748275" y="5717775"/>
            <a:chExt cx="2029465" cy="139163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1F00F7D-60BE-91BF-1393-F0A1663E1338}"/>
                </a:ext>
              </a:extLst>
            </p:cNvPr>
            <p:cNvSpPr/>
            <p:nvPr/>
          </p:nvSpPr>
          <p:spPr>
            <a:xfrm>
              <a:off x="9766824" y="5717775"/>
              <a:ext cx="1992366" cy="1391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E84A60CB-4D85-C7A1-5D89-572F4675D5F0}"/>
                </a:ext>
              </a:extLst>
            </p:cNvPr>
            <p:cNvGrpSpPr/>
            <p:nvPr/>
          </p:nvGrpSpPr>
          <p:grpSpPr>
            <a:xfrm>
              <a:off x="9748275" y="5886557"/>
              <a:ext cx="2029465" cy="1046210"/>
              <a:chOff x="9798237" y="5734098"/>
              <a:chExt cx="2029465" cy="104621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7514074-FF09-DD80-84D0-1155F9E24E46}"/>
                  </a:ext>
                </a:extLst>
              </p:cNvPr>
              <p:cNvSpPr txBox="1"/>
              <p:nvPr/>
            </p:nvSpPr>
            <p:spPr>
              <a:xfrm>
                <a:off x="9798237" y="5734098"/>
                <a:ext cx="20294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>
                    <a:latin typeface="Montserrat ExtraBold" panose="00000900000000000000" pitchFamily="2" charset="-52"/>
                  </a:rPr>
                  <a:t>По доле сотрудничества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574AB32-655A-8454-6927-103D2B7873A7}"/>
                  </a:ext>
                </a:extLst>
              </p:cNvPr>
              <p:cNvSpPr txBox="1"/>
              <p:nvPr/>
            </p:nvSpPr>
            <p:spPr>
              <a:xfrm>
                <a:off x="10306211" y="6380198"/>
                <a:ext cx="11231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>
                    <a:latin typeface="Montserrat ExtraBold" panose="00000900000000000000" pitchFamily="2" charset="-52"/>
                  </a:defRPr>
                </a:lvl1pPr>
              </a:lstStyle>
              <a:p>
                <a:r>
                  <a:rPr lang="ru-RU" sz="2000" dirty="0">
                    <a:solidFill>
                      <a:srgbClr val="D24942"/>
                    </a:solidFill>
                  </a:rPr>
                  <a:t>Топ-10</a:t>
                </a:r>
              </a:p>
            </p:txBody>
          </p:sp>
        </p:grp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3C16C67-77BB-6BD1-6CD2-6C24ED3C3C6E}"/>
              </a:ext>
            </a:extLst>
          </p:cNvPr>
          <p:cNvGrpSpPr/>
          <p:nvPr/>
        </p:nvGrpSpPr>
        <p:grpSpPr>
          <a:xfrm>
            <a:off x="10678787" y="457746"/>
            <a:ext cx="1086278" cy="338554"/>
            <a:chOff x="6910900" y="459578"/>
            <a:chExt cx="1081911" cy="337193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A44BBA82-61FB-2FB2-46C1-C5FBB20E1420}"/>
                </a:ext>
              </a:extLst>
            </p:cNvPr>
            <p:cNvSpPr/>
            <p:nvPr/>
          </p:nvSpPr>
          <p:spPr>
            <a:xfrm>
              <a:off x="6910900" y="469712"/>
              <a:ext cx="1081911" cy="316925"/>
            </a:xfrm>
            <a:prstGeom prst="roundRect">
              <a:avLst>
                <a:gd name="adj" fmla="val 50000"/>
              </a:avLst>
            </a:prstGeom>
            <a:solidFill>
              <a:srgbClr val="C0D553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Montserrat" panose="00000500000000000000" pitchFamily="2" charset="-52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04BF136-6817-1645-A535-BDC7B19437BB}"/>
                </a:ext>
              </a:extLst>
            </p:cNvPr>
            <p:cNvSpPr txBox="1"/>
            <p:nvPr/>
          </p:nvSpPr>
          <p:spPr>
            <a:xfrm>
              <a:off x="7049363" y="459578"/>
              <a:ext cx="804986" cy="337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О нас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B32A5B5-506E-B497-01D5-5524913D8B00}"/>
              </a:ext>
            </a:extLst>
          </p:cNvPr>
          <p:cNvGrpSpPr/>
          <p:nvPr/>
        </p:nvGrpSpPr>
        <p:grpSpPr>
          <a:xfrm>
            <a:off x="481360" y="456718"/>
            <a:ext cx="6059601" cy="356673"/>
            <a:chOff x="481360" y="527838"/>
            <a:chExt cx="6059601" cy="356673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A008E9B1-E9F6-61DE-5E5E-927E36B75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2522" b="4396"/>
            <a:stretch/>
          </p:blipFill>
          <p:spPr>
            <a:xfrm>
              <a:off x="481360" y="527838"/>
              <a:ext cx="3645389" cy="35667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2BF507C7-CBA5-2AF5-AD64-BFBF12AFA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5" t="1" b="1550"/>
            <a:stretch/>
          </p:blipFill>
          <p:spPr>
            <a:xfrm>
              <a:off x="4022374" y="540224"/>
              <a:ext cx="2518587" cy="334798"/>
            </a:xfrm>
            <a:prstGeom prst="rect">
              <a:avLst/>
            </a:prstGeom>
          </p:spPr>
        </p:pic>
      </p:grpSp>
      <p:pic>
        <p:nvPicPr>
          <p:cNvPr id="2050" name="Picture 2" descr="EEVENTS организация и проведение мероприятий в сфере ...">
            <a:extLst>
              <a:ext uri="{FF2B5EF4-FFF2-40B4-BE49-F238E27FC236}">
                <a16:creationId xmlns:a16="http://schemas.microsoft.com/office/drawing/2014/main" id="{B3507BFE-ADBC-CA6D-F50A-2F654DE72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346" r="26244" b="20813"/>
          <a:stretch/>
        </p:blipFill>
        <p:spPr bwMode="auto">
          <a:xfrm>
            <a:off x="8864406" y="2941155"/>
            <a:ext cx="784670" cy="4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E Russia - Новости недвижимости | Moscow">
            <a:extLst>
              <a:ext uri="{FF2B5EF4-FFF2-40B4-BE49-F238E27FC236}">
                <a16:creationId xmlns:a16="http://schemas.microsoft.com/office/drawing/2014/main" id="{20604B1E-C3D2-DC72-329F-402760A4C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3" b="30779"/>
          <a:stretch/>
        </p:blipFill>
        <p:spPr bwMode="auto">
          <a:xfrm>
            <a:off x="10048349" y="3013929"/>
            <a:ext cx="1060865" cy="3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54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26D642E-8BEA-0EC5-6B1F-D29F32806243}"/>
              </a:ext>
            </a:extLst>
          </p:cNvPr>
          <p:cNvCxnSpPr>
            <a:cxnSpLocks/>
          </p:cNvCxnSpPr>
          <p:nvPr/>
        </p:nvCxnSpPr>
        <p:spPr>
          <a:xfrm>
            <a:off x="0" y="2126713"/>
            <a:ext cx="12241213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E194EC4-C97C-9296-E6B6-32AC0A39F6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1836" y="1368425"/>
            <a:ext cx="3494436" cy="34058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A2BEE-8D45-BCC4-FE6F-858CC03D5E9D}"/>
              </a:ext>
            </a:extLst>
          </p:cNvPr>
          <p:cNvSpPr txBox="1">
            <a:spLocks/>
          </p:cNvSpPr>
          <p:nvPr/>
        </p:nvSpPr>
        <p:spPr bwMode="auto">
          <a:xfrm>
            <a:off x="371034" y="1323341"/>
            <a:ext cx="384318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80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1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anose="00000900000000000000" pitchFamily="2" charset="-52"/>
              </a:rPr>
              <a:t>МЕНЕДЖМЕНТ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FAA9ECD-90A4-51AA-4433-0EB3F6F0AC7B}"/>
              </a:ext>
            </a:extLst>
          </p:cNvPr>
          <p:cNvSpPr/>
          <p:nvPr/>
        </p:nvSpPr>
        <p:spPr bwMode="auto">
          <a:xfrm>
            <a:off x="341824" y="2452355"/>
            <a:ext cx="6617774" cy="5409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52000" algn="just">
              <a:spcAft>
                <a:spcPts val="900"/>
              </a:spcAft>
              <a:buClr>
                <a:srgbClr val="C0D553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Montserrat" panose="00000500000000000000" pitchFamily="2" charset="-52"/>
              </a:rPr>
              <a:t>На рынке недвижимости с 1992 года, в PR и рекламе на рынке недвижимости – более 20 лет.</a:t>
            </a:r>
            <a:endParaRPr sz="1400" dirty="0">
              <a:latin typeface="Montserrat" panose="00000500000000000000" pitchFamily="2" charset="-52"/>
            </a:endParaRPr>
          </a:p>
          <a:p>
            <a:pPr marL="285750" indent="-252000">
              <a:spcAft>
                <a:spcPts val="900"/>
              </a:spcAft>
              <a:buClr>
                <a:srgbClr val="C0D553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Montserrat" panose="00000500000000000000" pitchFamily="2" charset="-52"/>
              </a:rPr>
              <a:t>Сотрудничает с федеральными и отраслевыми СМИ в качестве журналиста. Является автором и ведущим программы о недвижимости на Радио1 (официальное радио правительства МО), статей журнала ЦИАН, Ведомости, РБК+, и других.</a:t>
            </a:r>
          </a:p>
          <a:p>
            <a:pPr marL="285750" indent="-252000">
              <a:spcAft>
                <a:spcPts val="900"/>
              </a:spcAft>
              <a:buClr>
                <a:srgbClr val="C0D553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Montserrat" panose="00000500000000000000" pitchFamily="2" charset="-52"/>
              </a:rPr>
              <a:t>За время работы Мариной </a:t>
            </a:r>
            <a:r>
              <a:rPr lang="ru-RU" sz="1400" dirty="0" err="1">
                <a:latin typeface="Montserrat" panose="00000500000000000000" pitchFamily="2" charset="-52"/>
              </a:rPr>
              <a:t>Скубицкой</a:t>
            </a:r>
            <a:r>
              <a:rPr lang="ru-RU" sz="1400" dirty="0">
                <a:latin typeface="Montserrat" panose="00000500000000000000" pitchFamily="2" charset="-52"/>
              </a:rPr>
              <a:t> введено на информационный рынок множество терминов, которые сейчас используются повсеместно и позволили компаниям, продвижением которых она занималась, стать главными экспертами по данным темам. Разработаны собственные методики продвижения, эффективность и универсальность которых неоднократно доказаны на практике. Является автором и ведущим цикла семинаров по малобюджетному продвижению и PR-технологиям для PR-специалистов, топ-менеджеров, практикующих риэлторов, руководителей компаний.</a:t>
            </a:r>
            <a:endParaRPr sz="1400" dirty="0">
              <a:latin typeface="Montserrat" panose="00000500000000000000" pitchFamily="2" charset="-52"/>
            </a:endParaRPr>
          </a:p>
          <a:p>
            <a:pPr marL="285750" indent="-252000">
              <a:spcAft>
                <a:spcPts val="900"/>
              </a:spcAft>
              <a:buClr>
                <a:srgbClr val="C0D553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Montserrat" panose="00000500000000000000" pitchFamily="2" charset="-52"/>
              </a:rPr>
              <a:t>Опыт работы с компаниями: </a:t>
            </a:r>
            <a:r>
              <a:rPr lang="en-US" sz="1400" dirty="0">
                <a:latin typeface="Montserrat" panose="00000500000000000000" pitchFamily="2" charset="-52"/>
              </a:rPr>
              <a:t>RRG</a:t>
            </a:r>
            <a:r>
              <a:rPr lang="ru-RU" sz="1400" dirty="0">
                <a:latin typeface="Montserrat" panose="00000500000000000000" pitchFamily="2" charset="-52"/>
              </a:rPr>
              <a:t>, Домус Финанс</a:t>
            </a:r>
            <a:r>
              <a:rPr lang="en-US" sz="1400" dirty="0">
                <a:latin typeface="Montserrat" panose="00000500000000000000" pitchFamily="2" charset="-52"/>
              </a:rPr>
              <a:t>,</a:t>
            </a:r>
            <a:r>
              <a:rPr lang="ru-RU" sz="1400" dirty="0">
                <a:latin typeface="Montserrat" panose="00000500000000000000" pitchFamily="2" charset="-52"/>
              </a:rPr>
              <a:t>, ГК Экоофис, Лидер Групп, ГК Глубина, ГК Сапсан, </a:t>
            </a:r>
            <a:r>
              <a:rPr lang="ru-RU" sz="1400" dirty="0" err="1">
                <a:latin typeface="Montserrat" panose="00000500000000000000" pitchFamily="2" charset="-52"/>
              </a:rPr>
              <a:t>Девелоперсая</a:t>
            </a:r>
            <a:r>
              <a:rPr lang="ru-RU" sz="1400" dirty="0">
                <a:latin typeface="Montserrat" panose="00000500000000000000" pitchFamily="2" charset="-52"/>
              </a:rPr>
              <a:t> группа Интегра, </a:t>
            </a:r>
            <a:r>
              <a:rPr lang="ru-RU" sz="1400" dirty="0" err="1">
                <a:latin typeface="Montserrat" panose="00000500000000000000" pitchFamily="2" charset="-52"/>
              </a:rPr>
              <a:t>Релайт</a:t>
            </a:r>
            <a:r>
              <a:rPr lang="ru-RU" sz="1400" dirty="0">
                <a:latin typeface="Montserrat" panose="00000500000000000000" pitchFamily="2" charset="-52"/>
              </a:rPr>
              <a:t> Недвижимость, Пульс Продаж Новостроек, ЦДМ на Лубянке, СДМ Банк, Миэль, НДВ Недвижимость и другие</a:t>
            </a:r>
            <a:r>
              <a:rPr lang="en-US" sz="1400" dirty="0">
                <a:latin typeface="Montserrat" panose="00000500000000000000" pitchFamily="2" charset="-52"/>
              </a:rPr>
              <a:t>.</a:t>
            </a:r>
            <a:endParaRPr sz="1400" dirty="0">
              <a:latin typeface="Montserrat" panose="00000500000000000000" pitchFamily="2" charset="-52"/>
            </a:endParaRPr>
          </a:p>
          <a:p>
            <a:pPr marL="285750" indent="-252000">
              <a:spcAft>
                <a:spcPts val="900"/>
              </a:spcAft>
              <a:buSzPct val="140000"/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Montserrat" panose="00000500000000000000" pitchFamily="2" charset="-52"/>
            </a:endParaRPr>
          </a:p>
          <a:p>
            <a:pPr marL="285750" indent="-252000" algn="just">
              <a:spcAft>
                <a:spcPts val="900"/>
              </a:spcAft>
              <a:buSzPct val="140000"/>
              <a:buFont typeface="Arial" panose="020B0604020202020204" pitchFamily="34" charset="0"/>
              <a:buChar char="•"/>
              <a:defRPr/>
            </a:pPr>
            <a:endParaRPr lang="ru-RU" sz="1400" dirty="0">
              <a:latin typeface="Montserrat" panose="00000500000000000000" pitchFamily="2" charset="-52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8369607-C6C1-4C4B-E499-8F7DE69D7A10}"/>
              </a:ext>
            </a:extLst>
          </p:cNvPr>
          <p:cNvGrpSpPr/>
          <p:nvPr/>
        </p:nvGrpSpPr>
        <p:grpSpPr>
          <a:xfrm>
            <a:off x="8145544" y="5120473"/>
            <a:ext cx="3755885" cy="1933088"/>
            <a:chOff x="8145544" y="5076735"/>
            <a:chExt cx="3755885" cy="1933088"/>
          </a:xfrm>
        </p:grpSpPr>
        <p:sp>
          <p:nvSpPr>
            <p:cNvPr id="3" name="Rectangle 23">
              <a:extLst>
                <a:ext uri="{FF2B5EF4-FFF2-40B4-BE49-F238E27FC236}">
                  <a16:creationId xmlns:a16="http://schemas.microsoft.com/office/drawing/2014/main" id="{D9E3CEE5-F158-A155-EABE-EC4C22120920}"/>
                </a:ext>
              </a:extLst>
            </p:cNvPr>
            <p:cNvSpPr/>
            <p:nvPr/>
          </p:nvSpPr>
          <p:spPr bwMode="auto">
            <a:xfrm>
              <a:off x="8161568" y="5076735"/>
              <a:ext cx="373986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600" b="1" dirty="0">
                  <a:latin typeface="Montserrat Medium" panose="00000600000000000000" pitchFamily="2" charset="-52"/>
                </a:rPr>
                <a:t>Марина </a:t>
              </a:r>
              <a:r>
                <a:rPr lang="ru-RU" sz="2600" b="1" dirty="0" err="1">
                  <a:latin typeface="Montserrat Medium" panose="00000600000000000000" pitchFamily="2" charset="-52"/>
                </a:rPr>
                <a:t>Скубицкая</a:t>
              </a:r>
              <a:endParaRPr lang="ru-RU" sz="2600" b="1" dirty="0">
                <a:latin typeface="Montserrat Medium" panose="00000600000000000000" pitchFamily="2" charset="-5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051688-0877-1431-FE85-44D053DD77D7}"/>
                </a:ext>
              </a:extLst>
            </p:cNvPr>
            <p:cNvSpPr txBox="1"/>
            <p:nvPr/>
          </p:nvSpPr>
          <p:spPr>
            <a:xfrm>
              <a:off x="8145544" y="5727421"/>
              <a:ext cx="3705085" cy="1282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52000">
                <a:spcAft>
                  <a:spcPts val="800"/>
                </a:spcAft>
                <a:buClr>
                  <a:srgbClr val="D24942"/>
                </a:buClr>
                <a:buSzPct val="140000"/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latin typeface="Montserrat" panose="00000500000000000000" pitchFamily="2" charset="-52"/>
                </a:rPr>
                <a:t>Глава агентства PR-Стиль</a:t>
              </a:r>
            </a:p>
            <a:p>
              <a:pPr marL="285750" indent="-252000">
                <a:spcAft>
                  <a:spcPts val="800"/>
                </a:spcAft>
                <a:buClr>
                  <a:srgbClr val="D24942"/>
                </a:buClr>
                <a:buSzPct val="140000"/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latin typeface="Montserrat" panose="00000500000000000000" pitchFamily="2" charset="-52"/>
                </a:rPr>
                <a:t>Действующий журналист</a:t>
              </a:r>
            </a:p>
            <a:p>
              <a:pPr marL="285750" indent="-252000">
                <a:spcAft>
                  <a:spcPts val="800"/>
                </a:spcAft>
                <a:buClr>
                  <a:srgbClr val="D24942"/>
                </a:buClr>
                <a:buSzPct val="140000"/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latin typeface="Montserrat" panose="00000500000000000000" pitchFamily="2" charset="-52"/>
                </a:rPr>
                <a:t>Опыт работы в недвижимости 30 лет</a:t>
              </a:r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D845D9D-DFFA-F938-A5B0-2C42BF370491}"/>
              </a:ext>
            </a:extLst>
          </p:cNvPr>
          <p:cNvCxnSpPr>
            <a:cxnSpLocks/>
          </p:cNvCxnSpPr>
          <p:nvPr/>
        </p:nvCxnSpPr>
        <p:spPr>
          <a:xfrm>
            <a:off x="7540451" y="0"/>
            <a:ext cx="0" cy="7561262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6230F8C-79D9-411B-1D7D-BCB899298955}"/>
              </a:ext>
            </a:extLst>
          </p:cNvPr>
          <p:cNvGrpSpPr/>
          <p:nvPr/>
        </p:nvGrpSpPr>
        <p:grpSpPr>
          <a:xfrm>
            <a:off x="481360" y="456718"/>
            <a:ext cx="6059601" cy="356673"/>
            <a:chOff x="481360" y="527838"/>
            <a:chExt cx="6059601" cy="356673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59510AC-B44D-7E36-9716-66F1D785F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2522" b="4396"/>
            <a:stretch/>
          </p:blipFill>
          <p:spPr>
            <a:xfrm>
              <a:off x="481360" y="527838"/>
              <a:ext cx="3645389" cy="35667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2F56777-64C3-8DD4-E4A6-7C4070786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5" t="1" b="1550"/>
            <a:stretch/>
          </p:blipFill>
          <p:spPr>
            <a:xfrm>
              <a:off x="4022374" y="540224"/>
              <a:ext cx="2518587" cy="334798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958146A-18C5-0EEC-0A65-85DAE0041EBD}"/>
              </a:ext>
            </a:extLst>
          </p:cNvPr>
          <p:cNvGrpSpPr/>
          <p:nvPr/>
        </p:nvGrpSpPr>
        <p:grpSpPr>
          <a:xfrm>
            <a:off x="10678787" y="457746"/>
            <a:ext cx="1086278" cy="338554"/>
            <a:chOff x="6910900" y="459578"/>
            <a:chExt cx="1081911" cy="337193"/>
          </a:xfrm>
        </p:grpSpPr>
        <p:sp>
          <p:nvSpPr>
            <p:cNvPr id="6" name="Прямоугольник: скругленные углы 20">
              <a:extLst>
                <a:ext uri="{FF2B5EF4-FFF2-40B4-BE49-F238E27FC236}">
                  <a16:creationId xmlns:a16="http://schemas.microsoft.com/office/drawing/2014/main" id="{C1EDE663-321E-E405-3649-56C9F5156E21}"/>
                </a:ext>
              </a:extLst>
            </p:cNvPr>
            <p:cNvSpPr/>
            <p:nvPr/>
          </p:nvSpPr>
          <p:spPr>
            <a:xfrm>
              <a:off x="6910900" y="469712"/>
              <a:ext cx="1081911" cy="316925"/>
            </a:xfrm>
            <a:prstGeom prst="roundRect">
              <a:avLst>
                <a:gd name="adj" fmla="val 50000"/>
              </a:avLst>
            </a:prstGeom>
            <a:solidFill>
              <a:srgbClr val="C0D553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Montserrat" panose="00000500000000000000" pitchFamily="2" charset="-5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20561E-12FF-9BA9-5B4E-7573370F2979}"/>
                </a:ext>
              </a:extLst>
            </p:cNvPr>
            <p:cNvSpPr txBox="1"/>
            <p:nvPr/>
          </p:nvSpPr>
          <p:spPr>
            <a:xfrm>
              <a:off x="7049363" y="459578"/>
              <a:ext cx="804986" cy="337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О нас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468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26D642E-8BEA-0EC5-6B1F-D29F32806243}"/>
              </a:ext>
            </a:extLst>
          </p:cNvPr>
          <p:cNvCxnSpPr>
            <a:cxnSpLocks/>
          </p:cNvCxnSpPr>
          <p:nvPr/>
        </p:nvCxnSpPr>
        <p:spPr>
          <a:xfrm flipH="1">
            <a:off x="-1" y="2067023"/>
            <a:ext cx="12241213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25D978-F7DF-F4D6-C0D3-69A4D2E8B4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15" y="1358935"/>
            <a:ext cx="3582848" cy="34162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A2BEE-8D45-BCC4-FE6F-858CC03D5E9D}"/>
              </a:ext>
            </a:extLst>
          </p:cNvPr>
          <p:cNvSpPr txBox="1">
            <a:spLocks/>
          </p:cNvSpPr>
          <p:nvPr/>
        </p:nvSpPr>
        <p:spPr bwMode="auto">
          <a:xfrm flipH="1">
            <a:off x="8366968" y="1323341"/>
            <a:ext cx="384318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80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1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anose="00000900000000000000" pitchFamily="2" charset="-52"/>
              </a:rPr>
              <a:t>МЕНЕДЖМЕНТ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FAA9ECD-90A4-51AA-4433-0EB3F6F0AC7B}"/>
              </a:ext>
            </a:extLst>
          </p:cNvPr>
          <p:cNvSpPr/>
          <p:nvPr/>
        </p:nvSpPr>
        <p:spPr bwMode="auto">
          <a:xfrm flipH="1">
            <a:off x="4930504" y="2375292"/>
            <a:ext cx="7026021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52000">
              <a:spcAft>
                <a:spcPts val="900"/>
              </a:spcAft>
              <a:buClr>
                <a:srgbClr val="C0D553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Montserrat" panose="00000500000000000000" pitchFamily="2" charset="-52"/>
              </a:rPr>
              <a:t>16 лет работает с инструментами маркетинга и PR в сфере жилой и коммерческой недвижимости. Имеет большой опыт в разработке коммуникационных стратегий и управлении репутацией,  организации деловых и клиентских мероприятий.</a:t>
            </a:r>
          </a:p>
          <a:p>
            <a:pPr marL="285750" indent="-252000">
              <a:spcAft>
                <a:spcPts val="900"/>
              </a:spcAft>
              <a:buClr>
                <a:srgbClr val="C0D553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Montserrat" panose="00000500000000000000" pitchFamily="2" charset="-52"/>
              </a:rPr>
              <a:t>Свою карьеру в недвижимости начала в ИД «</a:t>
            </a:r>
            <a:r>
              <a:rPr lang="ru-RU" sz="1400" dirty="0" err="1">
                <a:latin typeface="Montserrat" panose="00000500000000000000" pitchFamily="2" charset="-52"/>
              </a:rPr>
              <a:t>Импресс</a:t>
            </a:r>
            <a:r>
              <a:rPr lang="ru-RU" sz="1400" dirty="0">
                <a:latin typeface="Montserrat" panose="00000500000000000000" pitchFamily="2" charset="-52"/>
              </a:rPr>
              <a:t> Медиа», где занималась развитием специальных проектов журнала Commercial Real Estate.</a:t>
            </a:r>
          </a:p>
          <a:p>
            <a:pPr marL="285750" indent="-252000">
              <a:spcAft>
                <a:spcPts val="900"/>
              </a:spcAft>
              <a:buClr>
                <a:srgbClr val="C0D553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Montserrat" panose="00000500000000000000" pitchFamily="2" charset="-52"/>
              </a:rPr>
              <a:t>С 2010 года работает в агентстве маркетинговых коммуникаций </a:t>
            </a:r>
            <a:r>
              <a:rPr lang="ru-RU" sz="1400" dirty="0" err="1">
                <a:latin typeface="Montserrat" panose="00000500000000000000" pitchFamily="2" charset="-52"/>
              </a:rPr>
              <a:t>Promotion</a:t>
            </a:r>
            <a:r>
              <a:rPr lang="ru-RU" sz="1400" dirty="0">
                <a:latin typeface="Montserrat" panose="00000500000000000000" pitchFamily="2" charset="-52"/>
              </a:rPr>
              <a:t> Realty, где возглавляет направление PR и управляет операционной деятельностью агентства. </a:t>
            </a:r>
          </a:p>
          <a:p>
            <a:pPr marL="285750" indent="-252000">
              <a:spcAft>
                <a:spcPts val="900"/>
              </a:spcAft>
              <a:buClr>
                <a:srgbClr val="C0D553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Montserrat" panose="00000500000000000000" pitchFamily="2" charset="-52"/>
              </a:rPr>
              <a:t>Имеет большой опыт в разработке коммуникационных стратегий и управлении репутацией. Умеет подбирать для клиента оптимальные решения и инструменты продвижения под ограниченный бюджет, что позволило многим компаниям на рынке недвижимости занять свою нишу, привлечь целевых клиентов и увеличить продажи.</a:t>
            </a:r>
          </a:p>
          <a:p>
            <a:pPr marL="285750" indent="-252000">
              <a:spcAft>
                <a:spcPts val="900"/>
              </a:spcAft>
              <a:buClr>
                <a:srgbClr val="C0D553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Montserrat" panose="00000500000000000000" pitchFamily="2" charset="-52"/>
              </a:rPr>
              <a:t>Опыт работы с компаниями: АФИ Девелопмент, </a:t>
            </a:r>
            <a:r>
              <a:rPr lang="ru-RU" sz="1400" dirty="0" err="1">
                <a:latin typeface="Montserrat" panose="00000500000000000000" pitchFamily="2" charset="-52"/>
              </a:rPr>
              <a:t>Ingrad</a:t>
            </a:r>
            <a:r>
              <a:rPr lang="ru-RU" sz="1400" dirty="0">
                <a:latin typeface="Montserrat" panose="00000500000000000000" pitchFamily="2" charset="-52"/>
              </a:rPr>
              <a:t>, </a:t>
            </a:r>
            <a:r>
              <a:rPr lang="ru-RU" sz="1400" dirty="0" err="1">
                <a:latin typeface="Montserrat" panose="00000500000000000000" pitchFamily="2" charset="-52"/>
              </a:rPr>
              <a:t>Желдорипотека</a:t>
            </a:r>
            <a:r>
              <a:rPr lang="ru-RU" sz="1400" dirty="0">
                <a:latin typeface="Montserrat" panose="00000500000000000000" pitchFamily="2" charset="-52"/>
              </a:rPr>
              <a:t>, Главстрой, </a:t>
            </a:r>
            <a:r>
              <a:rPr lang="ru-RU" sz="1400" dirty="0" err="1">
                <a:latin typeface="Montserrat" panose="00000500000000000000" pitchFamily="2" charset="-52"/>
              </a:rPr>
              <a:t>Сибпромстрой</a:t>
            </a:r>
            <a:r>
              <a:rPr lang="ru-RU" sz="1400" dirty="0">
                <a:latin typeface="Montserrat" panose="00000500000000000000" pitchFamily="2" charset="-52"/>
              </a:rPr>
              <a:t>, </a:t>
            </a:r>
            <a:r>
              <a:rPr lang="ru-RU" sz="1400" dirty="0" err="1">
                <a:latin typeface="Montserrat" panose="00000500000000000000" pitchFamily="2" charset="-52"/>
              </a:rPr>
              <a:t>Ленстройтрест</a:t>
            </a:r>
            <a:r>
              <a:rPr lang="ru-RU" sz="1400" dirty="0">
                <a:latin typeface="Montserrat" panose="00000500000000000000" pitchFamily="2" charset="-52"/>
              </a:rPr>
              <a:t>, </a:t>
            </a:r>
            <a:r>
              <a:rPr lang="ru-RU" sz="1400" dirty="0" err="1">
                <a:latin typeface="Montserrat" panose="00000500000000000000" pitchFamily="2" charset="-52"/>
              </a:rPr>
              <a:t>Nagatino</a:t>
            </a:r>
            <a:r>
              <a:rPr lang="ru-RU" sz="1400" dirty="0">
                <a:latin typeface="Montserrat" panose="00000500000000000000" pitchFamily="2" charset="-52"/>
              </a:rPr>
              <a:t> i-Land, Деловой квартал </a:t>
            </a:r>
            <a:r>
              <a:rPr lang="ru-RU" sz="1400" dirty="0" err="1">
                <a:latin typeface="Montserrat" panose="00000500000000000000" pitchFamily="2" charset="-52"/>
              </a:rPr>
              <a:t>Neopolis</a:t>
            </a:r>
            <a:r>
              <a:rPr lang="ru-RU" sz="1400" dirty="0">
                <a:latin typeface="Montserrat" panose="00000500000000000000" pitchFamily="2" charset="-52"/>
              </a:rPr>
              <a:t>, </a:t>
            </a:r>
            <a:r>
              <a:rPr lang="ru-RU" sz="1400" dirty="0" err="1">
                <a:latin typeface="Montserrat" panose="00000500000000000000" pitchFamily="2" charset="-52"/>
              </a:rPr>
              <a:t>Radius</a:t>
            </a:r>
            <a:r>
              <a:rPr lang="ru-RU" sz="1400" dirty="0">
                <a:latin typeface="Montserrat" panose="00000500000000000000" pitchFamily="2" charset="-52"/>
              </a:rPr>
              <a:t> Group, 3RED, УК MD </a:t>
            </a:r>
            <a:r>
              <a:rPr lang="ru-RU" sz="1400" dirty="0" err="1">
                <a:latin typeface="Montserrat" panose="00000500000000000000" pitchFamily="2" charset="-52"/>
              </a:rPr>
              <a:t>Facility</a:t>
            </a:r>
            <a:r>
              <a:rPr lang="ru-RU" sz="1400" dirty="0">
                <a:latin typeface="Montserrat" panose="00000500000000000000" pitchFamily="2" charset="-52"/>
              </a:rPr>
              <a:t> Management, группа компаний UNK, ГК Спектрум, ГК Экоофис, УК Столица Менеджмент и другие</a:t>
            </a:r>
            <a:endParaRPr lang="en-US" sz="1400" dirty="0">
              <a:latin typeface="Montserrat" panose="00000500000000000000" pitchFamily="2" charset="-52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909043D-66DF-D89C-BD95-D0C34B3C8FCB}"/>
              </a:ext>
            </a:extLst>
          </p:cNvPr>
          <p:cNvGrpSpPr/>
          <p:nvPr/>
        </p:nvGrpSpPr>
        <p:grpSpPr>
          <a:xfrm>
            <a:off x="344863" y="5076735"/>
            <a:ext cx="4039173" cy="1921898"/>
            <a:chOff x="344863" y="5076735"/>
            <a:chExt cx="4039173" cy="1921898"/>
          </a:xfrm>
        </p:grpSpPr>
        <p:sp>
          <p:nvSpPr>
            <p:cNvPr id="3" name="Rectangle 23">
              <a:extLst>
                <a:ext uri="{FF2B5EF4-FFF2-40B4-BE49-F238E27FC236}">
                  <a16:creationId xmlns:a16="http://schemas.microsoft.com/office/drawing/2014/main" id="{D9E3CEE5-F158-A155-EABE-EC4C22120920}"/>
                </a:ext>
              </a:extLst>
            </p:cNvPr>
            <p:cNvSpPr/>
            <p:nvPr/>
          </p:nvSpPr>
          <p:spPr bwMode="auto">
            <a:xfrm flipH="1">
              <a:off x="355808" y="5076735"/>
              <a:ext cx="373986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600" b="1" dirty="0">
                  <a:latin typeface="Montserrat Medium" panose="00000600000000000000" pitchFamily="2" charset="-52"/>
                </a:rPr>
                <a:t>Борисова Елена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051688-0877-1431-FE85-44D053DD77D7}"/>
                </a:ext>
              </a:extLst>
            </p:cNvPr>
            <p:cNvSpPr txBox="1"/>
            <p:nvPr/>
          </p:nvSpPr>
          <p:spPr>
            <a:xfrm flipH="1">
              <a:off x="344863" y="5716231"/>
              <a:ext cx="4039173" cy="1282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52000">
                <a:spcAft>
                  <a:spcPts val="800"/>
                </a:spcAft>
                <a:buClr>
                  <a:srgbClr val="D24942"/>
                </a:buClr>
                <a:buSzPct val="140000"/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latin typeface="Montserrat" panose="00000500000000000000" pitchFamily="2" charset="-52"/>
                </a:rPr>
                <a:t>Глава агентства </a:t>
              </a:r>
              <a:r>
                <a:rPr lang="ru-RU" sz="1600" dirty="0" err="1">
                  <a:latin typeface="Montserrat" panose="00000500000000000000" pitchFamily="2" charset="-52"/>
                </a:rPr>
                <a:t>Promotion</a:t>
              </a:r>
              <a:r>
                <a:rPr lang="ru-RU" sz="1600" dirty="0">
                  <a:latin typeface="Montserrat" panose="00000500000000000000" pitchFamily="2" charset="-52"/>
                </a:rPr>
                <a:t> Realty</a:t>
              </a:r>
            </a:p>
            <a:p>
              <a:pPr marL="285750" indent="-252000">
                <a:spcAft>
                  <a:spcPts val="800"/>
                </a:spcAft>
                <a:buClr>
                  <a:srgbClr val="D24942"/>
                </a:buClr>
                <a:buSzPct val="140000"/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latin typeface="Montserrat" panose="00000500000000000000" pitchFamily="2" charset="-52"/>
                </a:rPr>
                <a:t>Эксперт по коммуникациям</a:t>
              </a:r>
            </a:p>
            <a:p>
              <a:pPr marL="285750" indent="-252000">
                <a:spcAft>
                  <a:spcPts val="800"/>
                </a:spcAft>
                <a:buClr>
                  <a:srgbClr val="D24942"/>
                </a:buClr>
                <a:buSzPct val="140000"/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latin typeface="Montserrat" panose="00000500000000000000" pitchFamily="2" charset="-52"/>
                </a:rPr>
                <a:t>Опыт работы в недвижимости   1</a:t>
              </a:r>
              <a:r>
                <a:rPr lang="en-US" sz="1600" dirty="0">
                  <a:latin typeface="Montserrat" panose="00000500000000000000" pitchFamily="2" charset="-52"/>
                </a:rPr>
                <a:t>7</a:t>
              </a:r>
              <a:r>
                <a:rPr lang="ru-RU" sz="1600" dirty="0">
                  <a:latin typeface="Montserrat" panose="00000500000000000000" pitchFamily="2" charset="-52"/>
                </a:rPr>
                <a:t> лет</a:t>
              </a:r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D845D9D-DFFA-F938-A5B0-2C42BF370491}"/>
              </a:ext>
            </a:extLst>
          </p:cNvPr>
          <p:cNvCxnSpPr>
            <a:cxnSpLocks/>
          </p:cNvCxnSpPr>
          <p:nvPr/>
        </p:nvCxnSpPr>
        <p:spPr>
          <a:xfrm>
            <a:off x="4649962" y="813391"/>
            <a:ext cx="0" cy="6747871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13D0534-974D-6723-1504-B348A8F06E88}"/>
              </a:ext>
            </a:extLst>
          </p:cNvPr>
          <p:cNvCxnSpPr>
            <a:cxnSpLocks/>
          </p:cNvCxnSpPr>
          <p:nvPr/>
        </p:nvCxnSpPr>
        <p:spPr>
          <a:xfrm>
            <a:off x="4649962" y="0"/>
            <a:ext cx="0" cy="41656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2420145-2339-9829-7C9E-8C58F144D15C}"/>
              </a:ext>
            </a:extLst>
          </p:cNvPr>
          <p:cNvGrpSpPr/>
          <p:nvPr/>
        </p:nvGrpSpPr>
        <p:grpSpPr>
          <a:xfrm>
            <a:off x="481360" y="456718"/>
            <a:ext cx="6059601" cy="356673"/>
            <a:chOff x="481360" y="527838"/>
            <a:chExt cx="6059601" cy="356673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CAF3434-4C5E-08AE-8B91-A4556F382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2522" b="4396"/>
            <a:stretch/>
          </p:blipFill>
          <p:spPr>
            <a:xfrm>
              <a:off x="481360" y="527838"/>
              <a:ext cx="3645389" cy="35667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B964C75-B544-D8F8-CDC5-17FD7162E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5" t="1" b="1550"/>
            <a:stretch/>
          </p:blipFill>
          <p:spPr>
            <a:xfrm>
              <a:off x="4022374" y="540224"/>
              <a:ext cx="2518587" cy="334798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9FE2D5D-6AD2-A74A-8253-E38A5464E174}"/>
              </a:ext>
            </a:extLst>
          </p:cNvPr>
          <p:cNvGrpSpPr/>
          <p:nvPr/>
        </p:nvGrpSpPr>
        <p:grpSpPr>
          <a:xfrm>
            <a:off x="10678787" y="457746"/>
            <a:ext cx="1086278" cy="338554"/>
            <a:chOff x="6910900" y="459578"/>
            <a:chExt cx="1081911" cy="337193"/>
          </a:xfrm>
        </p:grpSpPr>
        <p:sp>
          <p:nvSpPr>
            <p:cNvPr id="6" name="Прямоугольник: скругленные углы 20">
              <a:extLst>
                <a:ext uri="{FF2B5EF4-FFF2-40B4-BE49-F238E27FC236}">
                  <a16:creationId xmlns:a16="http://schemas.microsoft.com/office/drawing/2014/main" id="{14D93E7E-BF45-BE7B-1484-24E6C7908CF2}"/>
                </a:ext>
              </a:extLst>
            </p:cNvPr>
            <p:cNvSpPr/>
            <p:nvPr/>
          </p:nvSpPr>
          <p:spPr>
            <a:xfrm>
              <a:off x="6910900" y="469712"/>
              <a:ext cx="1081911" cy="316925"/>
            </a:xfrm>
            <a:prstGeom prst="roundRect">
              <a:avLst>
                <a:gd name="adj" fmla="val 50000"/>
              </a:avLst>
            </a:prstGeom>
            <a:solidFill>
              <a:srgbClr val="C0D553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Montserrat" panose="00000500000000000000" pitchFamily="2" charset="-5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C9AE1D-EB99-5E2D-D9CC-6A54C3360F30}"/>
                </a:ext>
              </a:extLst>
            </p:cNvPr>
            <p:cNvSpPr txBox="1"/>
            <p:nvPr/>
          </p:nvSpPr>
          <p:spPr>
            <a:xfrm>
              <a:off x="7049363" y="459578"/>
              <a:ext cx="804986" cy="337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О нас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041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DF91F64F-6509-763E-9516-E96780F1F00B}"/>
              </a:ext>
            </a:extLst>
          </p:cNvPr>
          <p:cNvCxnSpPr>
            <a:cxnSpLocks/>
          </p:cNvCxnSpPr>
          <p:nvPr/>
        </p:nvCxnSpPr>
        <p:spPr>
          <a:xfrm>
            <a:off x="-60787" y="5592543"/>
            <a:ext cx="5559078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FF3DC28C-1DCE-B0CC-158F-B897F2480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13" y="4061191"/>
            <a:ext cx="4281199" cy="3043354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8EE4C647-C19D-6D20-55FE-045526524484}"/>
              </a:ext>
            </a:extLst>
          </p:cNvPr>
          <p:cNvCxnSpPr>
            <a:cxnSpLocks/>
          </p:cNvCxnSpPr>
          <p:nvPr/>
        </p:nvCxnSpPr>
        <p:spPr>
          <a:xfrm>
            <a:off x="5498291" y="868680"/>
            <a:ext cx="0" cy="6692583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FE657A-DE3C-42BB-E702-2D3989893DEB}"/>
              </a:ext>
            </a:extLst>
          </p:cNvPr>
          <p:cNvSpPr/>
          <p:nvPr/>
        </p:nvSpPr>
        <p:spPr bwMode="auto">
          <a:xfrm>
            <a:off x="401951" y="2149127"/>
            <a:ext cx="50627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</a:rPr>
              <a:t>Мы всегда найдем или придумаем темы инфоповодов, даже если в компании ничего не происходит.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</a:rPr>
              <a:t>В компании работают действующие журналисты рынка недвижимости, которые знают как подавать новости, чтобы их публиковали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B4DE6F6-B000-4C1C-4D7A-1B25749A2C9F}"/>
              </a:ext>
            </a:extLst>
          </p:cNvPr>
          <p:cNvSpPr/>
          <p:nvPr/>
        </p:nvSpPr>
        <p:spPr bwMode="auto">
          <a:xfrm>
            <a:off x="401951" y="1495874"/>
            <a:ext cx="4469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Montserrat ExtraBold" panose="00000900000000000000" pitchFamily="2" charset="-52"/>
              </a:rPr>
              <a:t>Наша ценность</a:t>
            </a: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8ECE001A-7A03-FEED-E34F-DA6CD23FDD43}"/>
              </a:ext>
            </a:extLst>
          </p:cNvPr>
          <p:cNvGrpSpPr/>
          <p:nvPr/>
        </p:nvGrpSpPr>
        <p:grpSpPr>
          <a:xfrm>
            <a:off x="6038295" y="1582250"/>
            <a:ext cx="5819463" cy="1169551"/>
            <a:chOff x="6038295" y="1737103"/>
            <a:chExt cx="5819463" cy="1169551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0A862384-E0A1-5F25-6F5F-34EDA02B60BA}"/>
                </a:ext>
              </a:extLst>
            </p:cNvPr>
            <p:cNvSpPr/>
            <p:nvPr/>
          </p:nvSpPr>
          <p:spPr>
            <a:xfrm>
              <a:off x="6038295" y="1737103"/>
              <a:ext cx="198810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latin typeface="Montserrat Medium" panose="00000600000000000000" pitchFamily="2" charset="-52"/>
                </a:rPr>
                <a:t>Методика конструктора </a:t>
              </a:r>
              <a:r>
                <a:rPr lang="ru-RU" sz="1800" b="1" dirty="0" err="1">
                  <a:latin typeface="Montserrat Medium" panose="00000600000000000000" pitchFamily="2" charset="-52"/>
                </a:rPr>
                <a:t>инфоповодов</a:t>
              </a:r>
              <a:endParaRPr lang="ru-RU" sz="1800" b="1" dirty="0">
                <a:latin typeface="Montserrat Medium" panose="00000600000000000000" pitchFamily="2" charset="-52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D6F4C9B-58DB-956E-0741-9F5D04A04A8A}"/>
                </a:ext>
              </a:extLst>
            </p:cNvPr>
            <p:cNvSpPr/>
            <p:nvPr/>
          </p:nvSpPr>
          <p:spPr>
            <a:xfrm>
              <a:off x="8059958" y="1737103"/>
              <a:ext cx="37978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Montserrat" panose="00000500000000000000" pitchFamily="2" charset="-52"/>
                </a:rPr>
                <a:t>Агентство формирует конструктор тем под каждый экспертный блок и проект в соответствии с тактическими </a:t>
              </a:r>
            </a:p>
            <a:p>
              <a:r>
                <a:rPr lang="ru-RU" sz="1400" dirty="0">
                  <a:latin typeface="Montserrat" panose="00000500000000000000" pitchFamily="2" charset="-52"/>
                </a:rPr>
                <a:t>и стратегическими целями PR кампании</a:t>
              </a: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93C12FDC-9735-D7A6-FDEC-77B04DD49161}"/>
              </a:ext>
            </a:extLst>
          </p:cNvPr>
          <p:cNvGrpSpPr/>
          <p:nvPr/>
        </p:nvGrpSpPr>
        <p:grpSpPr>
          <a:xfrm>
            <a:off x="6038295" y="3132020"/>
            <a:ext cx="5560038" cy="954107"/>
            <a:chOff x="6038295" y="3250804"/>
            <a:chExt cx="5560038" cy="954107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2428E7D-5D84-4DE8-699E-EF495F6BF6A0}"/>
                </a:ext>
              </a:extLst>
            </p:cNvPr>
            <p:cNvSpPr/>
            <p:nvPr/>
          </p:nvSpPr>
          <p:spPr>
            <a:xfrm>
              <a:off x="6038295" y="3250804"/>
              <a:ext cx="181852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latin typeface="Montserrat Medium" panose="00000600000000000000" pitchFamily="2" charset="-52"/>
                </a:rPr>
                <a:t>Методика актуальной повестки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FA6E62D-5302-A519-16C9-7748BDC6D517}"/>
                </a:ext>
              </a:extLst>
            </p:cNvPr>
            <p:cNvSpPr/>
            <p:nvPr/>
          </p:nvSpPr>
          <p:spPr>
            <a:xfrm>
              <a:off x="8059958" y="3250804"/>
              <a:ext cx="353837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Montserrat" panose="00000500000000000000" pitchFamily="2" charset="-52"/>
                </a:rPr>
                <a:t>Агентство находится в постоянной коммуникации с журналистами и оперативно реагирует на запросы рынка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449A9FEE-9A62-2DCB-22D2-F8DC40C8CE97}"/>
              </a:ext>
            </a:extLst>
          </p:cNvPr>
          <p:cNvGrpSpPr/>
          <p:nvPr/>
        </p:nvGrpSpPr>
        <p:grpSpPr>
          <a:xfrm>
            <a:off x="6038295" y="4466346"/>
            <a:ext cx="5721905" cy="954107"/>
            <a:chOff x="6038295" y="4507841"/>
            <a:chExt cx="5721905" cy="95410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13BFB3B-DF18-A85A-58E8-B7F76F03FF4B}"/>
                </a:ext>
              </a:extLst>
            </p:cNvPr>
            <p:cNvSpPr/>
            <p:nvPr/>
          </p:nvSpPr>
          <p:spPr>
            <a:xfrm>
              <a:off x="6038295" y="4507841"/>
              <a:ext cx="18517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latin typeface="Montserrat Medium" panose="00000600000000000000" pitchFamily="2" charset="-52"/>
                </a:rPr>
                <a:t>Методика </a:t>
              </a:r>
              <a:r>
                <a:rPr lang="ru-RU" sz="1800" b="1" dirty="0" err="1">
                  <a:latin typeface="Montserrat Medium" panose="00000600000000000000" pitchFamily="2" charset="-52"/>
                </a:rPr>
                <a:t>хайпа</a:t>
              </a:r>
              <a:endParaRPr lang="ru-RU" sz="1800" b="1" dirty="0">
                <a:latin typeface="Montserrat Medium" panose="00000600000000000000" pitchFamily="2" charset="-52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494844ED-B08C-AA01-C550-9E7451F6C225}"/>
                </a:ext>
              </a:extLst>
            </p:cNvPr>
            <p:cNvSpPr/>
            <p:nvPr/>
          </p:nvSpPr>
          <p:spPr>
            <a:xfrm>
              <a:off x="8059958" y="4507841"/>
              <a:ext cx="370024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Montserrat" panose="00000500000000000000" pitchFamily="2" charset="-52"/>
                </a:rPr>
                <a:t>Агентство инициирует уникальные </a:t>
              </a:r>
              <a:r>
                <a:rPr lang="ru-RU" sz="1400" dirty="0" err="1">
                  <a:latin typeface="Montserrat" panose="00000500000000000000" pitchFamily="2" charset="-52"/>
                </a:rPr>
                <a:t>инфоповоды</a:t>
              </a:r>
              <a:r>
                <a:rPr lang="ru-RU" sz="1400" dirty="0">
                  <a:latin typeface="Montserrat" panose="00000500000000000000" pitchFamily="2" charset="-52"/>
                </a:rPr>
                <a:t>, термины и ключевые сообщения в соответствии с УТП и потребностями ЦА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2DE5ABC-FF92-98F3-BE30-8F299AFE7C46}"/>
              </a:ext>
            </a:extLst>
          </p:cNvPr>
          <p:cNvGrpSpPr/>
          <p:nvPr/>
        </p:nvGrpSpPr>
        <p:grpSpPr>
          <a:xfrm>
            <a:off x="6038295" y="5800671"/>
            <a:ext cx="5932494" cy="1384995"/>
            <a:chOff x="6038295" y="5800671"/>
            <a:chExt cx="5932494" cy="1384995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32ABC66-008F-A4F0-6472-B717CE87BD69}"/>
                </a:ext>
              </a:extLst>
            </p:cNvPr>
            <p:cNvSpPr/>
            <p:nvPr/>
          </p:nvSpPr>
          <p:spPr>
            <a:xfrm>
              <a:off x="6038295" y="5800671"/>
              <a:ext cx="185174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latin typeface="Montserrat Medium" panose="00000600000000000000" pitchFamily="2" charset="-52"/>
                </a:rPr>
                <a:t>Методика экспертных тенденций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D8AEC87-BF32-2F65-5922-F170772AA000}"/>
                </a:ext>
              </a:extLst>
            </p:cNvPr>
            <p:cNvSpPr/>
            <p:nvPr/>
          </p:nvSpPr>
          <p:spPr>
            <a:xfrm>
              <a:off x="8059958" y="5800671"/>
              <a:ext cx="391083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Montserrat" panose="00000500000000000000" pitchFamily="2" charset="-52"/>
                </a:rPr>
                <a:t>Агентство отслеживает тенденции, потребности различных групп ЦА и инициирует в соответствии с данными собственные экспертные публикации, которые отвечают запросам рынка и формируют тренды.</a:t>
              </a:r>
            </a:p>
          </p:txBody>
        </p:sp>
      </p:grp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12C477BE-A908-3CC1-8A07-F2DF4FC2045E}"/>
              </a:ext>
            </a:extLst>
          </p:cNvPr>
          <p:cNvCxnSpPr>
            <a:cxnSpLocks/>
          </p:cNvCxnSpPr>
          <p:nvPr/>
        </p:nvCxnSpPr>
        <p:spPr>
          <a:xfrm>
            <a:off x="5498291" y="0"/>
            <a:ext cx="0" cy="408432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33C86ED2-17B2-35F8-4DDE-39C2B9F1C126}"/>
              </a:ext>
            </a:extLst>
          </p:cNvPr>
          <p:cNvGrpSpPr/>
          <p:nvPr/>
        </p:nvGrpSpPr>
        <p:grpSpPr>
          <a:xfrm>
            <a:off x="9590647" y="474837"/>
            <a:ext cx="2170126" cy="338554"/>
            <a:chOff x="8121309" y="459578"/>
            <a:chExt cx="1239657" cy="337193"/>
          </a:xfrm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BE49D3F-ABC6-7C4A-96D7-DF4CD99EA1BB}"/>
                </a:ext>
              </a:extLst>
            </p:cNvPr>
            <p:cNvSpPr/>
            <p:nvPr/>
          </p:nvSpPr>
          <p:spPr>
            <a:xfrm>
              <a:off x="8121309" y="469712"/>
              <a:ext cx="1239657" cy="316925"/>
            </a:xfrm>
            <a:prstGeom prst="roundRect">
              <a:avLst>
                <a:gd name="adj" fmla="val 50000"/>
              </a:avLst>
            </a:prstGeom>
            <a:solidFill>
              <a:srgbClr val="C0D553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Montserrat" panose="00000500000000000000" pitchFamily="2" charset="-52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BE1F5B6-B667-4A31-3A98-6CF94E2C1C68}"/>
                </a:ext>
              </a:extLst>
            </p:cNvPr>
            <p:cNvSpPr txBox="1"/>
            <p:nvPr/>
          </p:nvSpPr>
          <p:spPr>
            <a:xfrm>
              <a:off x="8249238" y="459578"/>
              <a:ext cx="1111728" cy="337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Методики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9B6BF33-5AE0-4387-1F91-199438246AEE}"/>
              </a:ext>
            </a:extLst>
          </p:cNvPr>
          <p:cNvGrpSpPr/>
          <p:nvPr/>
        </p:nvGrpSpPr>
        <p:grpSpPr>
          <a:xfrm>
            <a:off x="481360" y="456718"/>
            <a:ext cx="6059601" cy="356673"/>
            <a:chOff x="481360" y="527838"/>
            <a:chExt cx="6059601" cy="35667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BD33CB02-D2B8-F4D9-E382-42B0EA032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2522" b="4396"/>
            <a:stretch/>
          </p:blipFill>
          <p:spPr>
            <a:xfrm>
              <a:off x="481360" y="527838"/>
              <a:ext cx="3645389" cy="356673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158239A-E6E2-953C-848A-995CC0CCA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5" t="1" b="1550"/>
            <a:stretch/>
          </p:blipFill>
          <p:spPr>
            <a:xfrm>
              <a:off x="4022374" y="540224"/>
              <a:ext cx="2518587" cy="334798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EAD46F4-B904-9C73-E106-BACF0FFF7126}"/>
              </a:ext>
            </a:extLst>
          </p:cNvPr>
          <p:cNvGrpSpPr/>
          <p:nvPr/>
        </p:nvGrpSpPr>
        <p:grpSpPr>
          <a:xfrm>
            <a:off x="4360986" y="3837432"/>
            <a:ext cx="671228" cy="671228"/>
            <a:chOff x="10869142" y="1317252"/>
            <a:chExt cx="893183" cy="893183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D034F04C-FACD-A9B3-483C-92723B18B9C6}"/>
                </a:ext>
              </a:extLst>
            </p:cNvPr>
            <p:cNvSpPr/>
            <p:nvPr/>
          </p:nvSpPr>
          <p:spPr>
            <a:xfrm>
              <a:off x="10869142" y="1317252"/>
              <a:ext cx="893183" cy="893183"/>
            </a:xfrm>
            <a:prstGeom prst="ellipse">
              <a:avLst/>
            </a:prstGeom>
            <a:solidFill>
              <a:srgbClr val="D249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8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E28D8AF7-5FD2-D711-6BA9-1A68E8F25319}"/>
                </a:ext>
              </a:extLst>
            </p:cNvPr>
            <p:cNvGrpSpPr/>
            <p:nvPr/>
          </p:nvGrpSpPr>
          <p:grpSpPr>
            <a:xfrm>
              <a:off x="11032440" y="1461500"/>
              <a:ext cx="581827" cy="581827"/>
              <a:chOff x="11027401" y="1436150"/>
              <a:chExt cx="609557" cy="609557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4329B8CD-3212-BB24-266B-9299704FC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A0EC22AB-0933-D280-6442-76CE4BF4D5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989CD2F-49F4-20BC-7A97-622DCD4B1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30A482BD-B1AC-759C-9609-F23D4D4E8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7401" y="1436150"/>
                <a:ext cx="609557" cy="6095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0131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664D0F-5C9B-7DC6-D462-DEA20A8C759C}"/>
              </a:ext>
            </a:extLst>
          </p:cNvPr>
          <p:cNvGrpSpPr/>
          <p:nvPr/>
        </p:nvGrpSpPr>
        <p:grpSpPr>
          <a:xfrm>
            <a:off x="4887551" y="4365861"/>
            <a:ext cx="2278947" cy="2769569"/>
            <a:chOff x="4971938" y="4365861"/>
            <a:chExt cx="2278947" cy="2769569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252F242-9B7A-EC52-6CAA-9274DB27CF6D}"/>
                </a:ext>
              </a:extLst>
            </p:cNvPr>
            <p:cNvSpPr/>
            <p:nvPr/>
          </p:nvSpPr>
          <p:spPr>
            <a:xfrm>
              <a:off x="4971938" y="4490305"/>
              <a:ext cx="2232344" cy="2609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7DB4A6D0-182A-CCA8-EC7D-955896F365D4}"/>
                </a:ext>
              </a:extLst>
            </p:cNvPr>
            <p:cNvGrpSpPr/>
            <p:nvPr/>
          </p:nvGrpSpPr>
          <p:grpSpPr>
            <a:xfrm>
              <a:off x="5027874" y="4535030"/>
              <a:ext cx="1234375" cy="2510658"/>
              <a:chOff x="5170075" y="4688428"/>
              <a:chExt cx="1234375" cy="2510658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1344945-D16F-358A-D8E6-03B89FC33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77036" y="5063490"/>
                <a:ext cx="914969" cy="1882140"/>
              </a:xfrm>
              <a:prstGeom prst="rect">
                <a:avLst/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A567F64F-C4AD-152F-8A09-295EB32BE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457" r="36888"/>
              <a:stretch/>
            </p:blipFill>
            <p:spPr>
              <a:xfrm>
                <a:off x="5170075" y="4688428"/>
                <a:ext cx="1234375" cy="2510658"/>
              </a:xfrm>
              <a:prstGeom prst="rect">
                <a:avLst/>
              </a:prstGeom>
            </p:spPr>
          </p:pic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D9B6E92C-BF63-8934-0CE4-3EF5E7BA12A2}"/>
                </a:ext>
              </a:extLst>
            </p:cNvPr>
            <p:cNvGrpSpPr/>
            <p:nvPr/>
          </p:nvGrpSpPr>
          <p:grpSpPr>
            <a:xfrm>
              <a:off x="5889215" y="4365861"/>
              <a:ext cx="1361670" cy="2769569"/>
              <a:chOff x="6031416" y="4519259"/>
              <a:chExt cx="1361670" cy="2769569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C2656A5A-69F0-3250-7A66-4F2B7499A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0023" y="4929500"/>
                <a:ext cx="1016588" cy="2103760"/>
              </a:xfrm>
              <a:prstGeom prst="rect">
                <a:avLst/>
              </a:prstGeom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1B27B8AC-DCFE-C636-028B-7E1E0CBE37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457" r="36888"/>
              <a:stretch/>
            </p:blipFill>
            <p:spPr>
              <a:xfrm>
                <a:off x="6031416" y="4519259"/>
                <a:ext cx="1361670" cy="2769569"/>
              </a:xfrm>
              <a:prstGeom prst="rect">
                <a:avLst/>
              </a:prstGeom>
            </p:spPr>
          </p:pic>
        </p:grpSp>
      </p:grp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5635773B-977A-FD67-74F7-2C49191C659E}"/>
              </a:ext>
            </a:extLst>
          </p:cNvPr>
          <p:cNvCxnSpPr>
            <a:cxnSpLocks/>
          </p:cNvCxnSpPr>
          <p:nvPr/>
        </p:nvCxnSpPr>
        <p:spPr>
          <a:xfrm>
            <a:off x="-97072" y="3366112"/>
            <a:ext cx="7562460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E42497-1C29-5F60-71D9-441F1A36B5B5}"/>
              </a:ext>
            </a:extLst>
          </p:cNvPr>
          <p:cNvSpPr/>
          <p:nvPr/>
        </p:nvSpPr>
        <p:spPr bwMode="auto">
          <a:xfrm>
            <a:off x="373487" y="1247209"/>
            <a:ext cx="54888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latin typeface="Montserrat ExtraBold" panose="00000900000000000000" pitchFamily="2" charset="-52"/>
                <a:ea typeface="Roboto Black" panose="02000000000000000000" pitchFamily="2" charset="0"/>
                <a:cs typeface="Roboto Black" panose="02000000000000000000" pitchFamily="2" charset="0"/>
              </a:rPr>
              <a:t>ПРИМЕРЫ РЕАЛИЗОВАННЫХ </a:t>
            </a:r>
            <a:endParaRPr lang="en-US" sz="3000" dirty="0">
              <a:latin typeface="Montserrat ExtraBold" panose="00000900000000000000" pitchFamily="2" charset="-52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r>
              <a:rPr lang="ru-RU" sz="3000" dirty="0">
                <a:latin typeface="Montserrat ExtraBold" panose="00000900000000000000" pitchFamily="2" charset="-52"/>
                <a:ea typeface="Roboto Black" panose="02000000000000000000" pitchFamily="2" charset="0"/>
                <a:cs typeface="Roboto Black" panose="02000000000000000000" pitchFamily="2" charset="0"/>
              </a:rPr>
              <a:t>ПУБЛИКАЦИЙ</a:t>
            </a:r>
          </a:p>
        </p:txBody>
      </p: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7CCBF692-8A15-6723-6448-B1ACCF78CC0B}"/>
              </a:ext>
            </a:extLst>
          </p:cNvPr>
          <p:cNvGrpSpPr/>
          <p:nvPr/>
        </p:nvGrpSpPr>
        <p:grpSpPr>
          <a:xfrm>
            <a:off x="386187" y="3501774"/>
            <a:ext cx="4557300" cy="3668363"/>
            <a:chOff x="386187" y="3501774"/>
            <a:chExt cx="4557300" cy="3668363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0EB741E-7B21-FD2E-6635-5FE2DCE793D9}"/>
                </a:ext>
              </a:extLst>
            </p:cNvPr>
            <p:cNvSpPr/>
            <p:nvPr/>
          </p:nvSpPr>
          <p:spPr>
            <a:xfrm>
              <a:off x="416009" y="4490958"/>
              <a:ext cx="4527478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300" b="1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РБК </a:t>
              </a:r>
              <a:r>
                <a:rPr lang="ru-RU" sz="1300" b="1" dirty="0" err="1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P</a:t>
              </a:r>
              <a:r>
                <a:rPr lang="en-US" sz="1300" b="1" dirty="0" err="1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ro</a:t>
              </a:r>
              <a:r>
                <a:rPr lang="en-US" sz="1300" b="1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endParaRPr lang="ru-RU" sz="1300" b="1" dirty="0"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>
                <a:defRPr/>
              </a:pP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Ликвидность на годы: в какие московские офисы выгодно инвестировать</a:t>
              </a:r>
            </a:p>
            <a:p>
              <a:pPr>
                <a:defRPr/>
              </a:pPr>
              <a:r>
                <a:rPr lang="en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https://pro.rbc.ru/demo/647ef8b49a79479b53c1345d</a:t>
              </a:r>
              <a:r>
                <a:rPr lang="ru-RU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  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725ACA4-B851-7530-C8BF-2B695D85E523}"/>
                </a:ext>
              </a:extLst>
            </p:cNvPr>
            <p:cNvSpPr/>
            <p:nvPr/>
          </p:nvSpPr>
          <p:spPr>
            <a:xfrm>
              <a:off x="386187" y="3501774"/>
              <a:ext cx="381809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Lenta.ru </a:t>
              </a:r>
              <a:endParaRPr lang="ru-RU" sz="13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>
                <a:defRPr/>
              </a:pP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Московской области предсказали рост спроса на один вид жилья	</a:t>
              </a:r>
            </a:p>
            <a:p>
              <a:pPr>
                <a:defRPr/>
              </a:pPr>
              <a:r>
                <a:rPr lang="en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  <a:hlinkClick r:id="rId7" tooltip="https://lenta.ru/news/2022/12/20/biznes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https://lenta.ru/news/2022/12/20/biznes/</a:t>
              </a:r>
              <a:r>
                <a:rPr lang="ru-RU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endParaRPr lang="ru-RU" sz="1300" dirty="0">
                <a:solidFill>
                  <a:srgbClr val="D24942"/>
                </a:solidFill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3D4EF7D-3915-0718-C440-F29F0CD3CCDA}"/>
                </a:ext>
              </a:extLst>
            </p:cNvPr>
            <p:cNvSpPr/>
            <p:nvPr/>
          </p:nvSpPr>
          <p:spPr>
            <a:xfrm>
              <a:off x="386187" y="6277585"/>
              <a:ext cx="3548272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Комсомольская правда: </a:t>
              </a:r>
            </a:p>
            <a:p>
              <a:pPr>
                <a:defRPr/>
              </a:pP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Загородные дома и дачи-2022: </a:t>
              </a:r>
            </a:p>
            <a:p>
              <a:pPr>
                <a:defRPr/>
              </a:pP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чего ожидать от цен в этом сезоне </a:t>
              </a:r>
            </a:p>
            <a:p>
              <a:pPr>
                <a:defRPr/>
              </a:pPr>
              <a:r>
                <a:rPr lang="ru-RU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  <a:hlinkClick r:id="rId8" tooltip="https://www.kp.ru/daily/27388/4582723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https://www.kp.ru/daily/27388/4582723/</a:t>
              </a:r>
              <a:r>
                <a:rPr lang="ru-RU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 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5354CDF-985C-91F0-52A4-C8F35656F12D}"/>
                </a:ext>
              </a:extLst>
            </p:cNvPr>
            <p:cNvSpPr/>
            <p:nvPr/>
          </p:nvSpPr>
          <p:spPr>
            <a:xfrm>
              <a:off x="386187" y="5488274"/>
              <a:ext cx="4021888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M24 </a:t>
              </a:r>
              <a:r>
                <a:rPr lang="ru-RU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Торги Москвы: </a:t>
              </a:r>
            </a:p>
            <a:p>
              <a:pPr>
                <a:defRPr/>
              </a:pP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Комментирует эксперт </a:t>
              </a:r>
              <a:r>
                <a:rPr lang="en-US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West Wind Group </a:t>
              </a:r>
              <a:r>
                <a:rPr lang="en-US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  <a:hlinkClick r:id="rId9" tooltip="https://www.m24.ru/shows1/50/63037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https://www.m24.ru/shows1/50/630373</a:t>
              </a:r>
              <a:r>
                <a:rPr lang="en-US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endParaRPr lang="en" sz="1300" dirty="0">
                <a:solidFill>
                  <a:srgbClr val="D24942"/>
                </a:solidFill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953959C-39BE-2C74-B9AF-EA7ECBA29C09}"/>
              </a:ext>
            </a:extLst>
          </p:cNvPr>
          <p:cNvGrpSpPr/>
          <p:nvPr/>
        </p:nvGrpSpPr>
        <p:grpSpPr>
          <a:xfrm>
            <a:off x="7696310" y="1015906"/>
            <a:ext cx="4200679" cy="6140296"/>
            <a:chOff x="7696310" y="1015906"/>
            <a:chExt cx="4200679" cy="614029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AFA97A4-BE68-BDA3-61F0-C21554C6A00F}"/>
                </a:ext>
              </a:extLst>
            </p:cNvPr>
            <p:cNvSpPr/>
            <p:nvPr/>
          </p:nvSpPr>
          <p:spPr>
            <a:xfrm>
              <a:off x="7725726" y="5863540"/>
              <a:ext cx="4171263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300" b="1" dirty="0" err="1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Forbes</a:t>
              </a:r>
              <a:r>
                <a:rPr lang="ru-RU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: </a:t>
              </a:r>
            </a:p>
            <a:p>
              <a:pPr>
                <a:defRPr/>
              </a:pP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До мышей: «квартирные» инвесторы уносят свои деньги на офисный рынок  </a:t>
              </a:r>
            </a:p>
            <a:p>
              <a:pPr>
                <a:defRPr/>
              </a:pPr>
              <a:r>
                <a:rPr lang="ru-RU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  <a:hlinkClick r:id="rId10" tooltip="https://www.forbes.ru/biznes/499069-do-mysej-kvartirnye-investory-unosat-svoi-den-gi-na-ofisnyj-rynok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https://www.forbes.ru/biznes/499069-do-mysej-kvartirnye-investory-unosat-svoi-den-gi-na-ofisnyj-rynok</a:t>
              </a:r>
              <a:r>
                <a:rPr lang="ru-RU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841D2DAF-6D91-9AF5-A8E4-85DC5A51EB9F}"/>
                </a:ext>
              </a:extLst>
            </p:cNvPr>
            <p:cNvSpPr/>
            <p:nvPr/>
          </p:nvSpPr>
          <p:spPr>
            <a:xfrm>
              <a:off x="7696310" y="4861979"/>
              <a:ext cx="3976834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Коммерсантъ «</a:t>
              </a:r>
              <a:r>
                <a:rPr lang="en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FM»</a:t>
              </a:r>
              <a:r>
                <a:rPr lang="ru-RU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: </a:t>
              </a:r>
            </a:p>
            <a:p>
              <a:pPr>
                <a:defRPr/>
              </a:pP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Клиентам нужен стабильный скоростной интернет и качественная инфраструктура»</a:t>
              </a:r>
            </a:p>
            <a:p>
              <a:pPr>
                <a:defRPr/>
              </a:pPr>
              <a:r>
                <a:rPr lang="en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  <a:hlinkClick r:id="rId11" tooltip="https://www.kommersant.ru/doc/533833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https://www.kommersant.ru/doc/5338334</a:t>
              </a:r>
              <a:r>
                <a:rPr lang="ru-RU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endParaRPr lang="ru-RU" sz="1300" dirty="0">
                <a:solidFill>
                  <a:srgbClr val="D24942"/>
                </a:solidFill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091B44EA-7B86-C0DA-F0F5-8A0279351C03}"/>
                </a:ext>
              </a:extLst>
            </p:cNvPr>
            <p:cNvSpPr/>
            <p:nvPr/>
          </p:nvSpPr>
          <p:spPr>
            <a:xfrm>
              <a:off x="7725724" y="1015906"/>
              <a:ext cx="4081041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РИА Недвижимость: </a:t>
              </a:r>
            </a:p>
            <a:p>
              <a:pPr>
                <a:defRPr/>
              </a:pP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Эксперты: загородные дома не дорожают</a:t>
              </a:r>
            </a:p>
            <a:p>
              <a:pPr>
                <a:defRPr/>
              </a:pPr>
              <a:r>
                <a:rPr lang="ru-RU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  <a:hlinkClick r:id="rId12" tooltip="https://realty.ria.ru/20220809/analitika-1808026277.html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https://realty.ria.ru/20220809/analitika-1808026277.html</a:t>
              </a:r>
              <a:r>
                <a:rPr lang="ru-RU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3D28D4-BB35-5752-AB3B-A822DFC94DB1}"/>
                </a:ext>
              </a:extLst>
            </p:cNvPr>
            <p:cNvSpPr txBox="1"/>
            <p:nvPr/>
          </p:nvSpPr>
          <p:spPr bwMode="auto">
            <a:xfrm>
              <a:off x="7704453" y="1985873"/>
              <a:ext cx="3920172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Business FM</a:t>
              </a:r>
              <a:r>
                <a:rPr lang="ru-RU" sz="1300" b="1" dirty="0">
                  <a:latin typeface="Montserrat Medium" panose="000006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: </a:t>
              </a:r>
            </a:p>
            <a:p>
              <a:pPr>
                <a:defRPr/>
              </a:pP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Дом без </a:t>
              </a:r>
              <a:r>
                <a:rPr lang="ru-RU" sz="1300" dirty="0" err="1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ОКНа</a:t>
              </a: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, часть </a:t>
              </a:r>
              <a:r>
                <a:rPr lang="en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II: </a:t>
              </a:r>
              <a:r>
                <a:rPr lang="ru-RU" sz="1300" dirty="0"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прошлое, чье будущее определяют инвестиционная экономика и покупательский интерес</a:t>
              </a:r>
              <a:endParaRPr sz="1300" dirty="0"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>
                <a:defRPr/>
              </a:pPr>
              <a:r>
                <a:rPr lang="en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  <a:hlinkClick r:id="rId13" tooltip="https://www.bfm.ru/news/53673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https://www.bfm.ru/news/536734</a:t>
              </a:r>
              <a:r>
                <a:rPr lang="ru-RU" sz="1300" dirty="0">
                  <a:solidFill>
                    <a:srgbClr val="D24942"/>
                  </a:solidFill>
                  <a:latin typeface="Montserrat" panose="000005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endParaRPr sz="1300" dirty="0">
                <a:solidFill>
                  <a:srgbClr val="D24942"/>
                </a:solidFill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CBA2216-CB2B-FE05-217A-E177CA9CF3FA}"/>
              </a:ext>
            </a:extLst>
          </p:cNvPr>
          <p:cNvCxnSpPr>
            <a:cxnSpLocks/>
          </p:cNvCxnSpPr>
          <p:nvPr/>
        </p:nvCxnSpPr>
        <p:spPr>
          <a:xfrm>
            <a:off x="7465388" y="7316"/>
            <a:ext cx="0" cy="7561263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D6E5A180-338B-30E5-ED17-D199ADFDBFF0}"/>
              </a:ext>
            </a:extLst>
          </p:cNvPr>
          <p:cNvGrpSpPr/>
          <p:nvPr/>
        </p:nvGrpSpPr>
        <p:grpSpPr>
          <a:xfrm>
            <a:off x="481360" y="456718"/>
            <a:ext cx="6059601" cy="356673"/>
            <a:chOff x="481360" y="527838"/>
            <a:chExt cx="6059601" cy="356673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74EED4D-0470-9C67-B57C-B94390B22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2522" b="4396"/>
            <a:stretch/>
          </p:blipFill>
          <p:spPr>
            <a:xfrm>
              <a:off x="481360" y="527838"/>
              <a:ext cx="3645389" cy="356673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276CAD2-2ACA-CBE6-C2AB-380E00C8E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5" t="1" b="1550"/>
            <a:stretch/>
          </p:blipFill>
          <p:spPr>
            <a:xfrm>
              <a:off x="4022374" y="540224"/>
              <a:ext cx="2518587" cy="33479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CD726D3-CD64-9268-E40E-AEC23EF4D751}"/>
              </a:ext>
            </a:extLst>
          </p:cNvPr>
          <p:cNvGrpSpPr/>
          <p:nvPr/>
        </p:nvGrpSpPr>
        <p:grpSpPr>
          <a:xfrm>
            <a:off x="4887551" y="1379451"/>
            <a:ext cx="2223010" cy="2972165"/>
            <a:chOff x="4971938" y="1348971"/>
            <a:chExt cx="2223010" cy="297216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D9E1479-C576-451B-F1ED-DAD9A926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71938" y="1348971"/>
              <a:ext cx="2223010" cy="297216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F2DB7FC-F73A-5818-16F2-B30B6ADCF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22505" t="14295" r="23908" b="7521"/>
            <a:stretch/>
          </p:blipFill>
          <p:spPr>
            <a:xfrm rot="-60000">
              <a:off x="5499863" y="2598336"/>
              <a:ext cx="1110455" cy="912869"/>
            </a:xfrm>
            <a:prstGeom prst="rect">
              <a:avLst/>
            </a:prstGeom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F398C60-A170-F41A-BD50-0B5BDE094740}"/>
                </a:ext>
              </a:extLst>
            </p:cNvPr>
            <p:cNvSpPr/>
            <p:nvPr/>
          </p:nvSpPr>
          <p:spPr>
            <a:xfrm rot="-60000">
              <a:off x="5477257" y="2042997"/>
              <a:ext cx="1008437" cy="27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9A8424-D041-07C1-9C88-D6312ADC2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5551" t="14688" r="20607" b="69817"/>
            <a:stretch/>
          </p:blipFill>
          <p:spPr>
            <a:xfrm rot="-60000">
              <a:off x="5494704" y="2283216"/>
              <a:ext cx="988177" cy="28710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12159EE-D7D4-00D6-9378-85BE0EE35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4129" t="2616" r="5932" b="84785"/>
            <a:stretch/>
          </p:blipFill>
          <p:spPr>
            <a:xfrm rot="-60000">
              <a:off x="5481442" y="2068950"/>
              <a:ext cx="1003765" cy="186941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EF3950F-F935-D1FB-00C3-57ABF5244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5936" t="49452" r="34407" b="26206"/>
            <a:stretch/>
          </p:blipFill>
          <p:spPr>
            <a:xfrm rot="-60000">
              <a:off x="5494027" y="3507626"/>
              <a:ext cx="878342" cy="24219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DB85F6D-4D4F-D8BE-600C-4CC9C1ED6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300" r="27531"/>
            <a:stretch/>
          </p:blipFill>
          <p:spPr>
            <a:xfrm rot="-60000">
              <a:off x="6363467" y="3500195"/>
              <a:ext cx="255747" cy="237652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6D56E12-7773-490F-5023-69681E5EC803}"/>
              </a:ext>
            </a:extLst>
          </p:cNvPr>
          <p:cNvGrpSpPr/>
          <p:nvPr/>
        </p:nvGrpSpPr>
        <p:grpSpPr>
          <a:xfrm>
            <a:off x="9590647" y="474837"/>
            <a:ext cx="2170126" cy="338554"/>
            <a:chOff x="8121309" y="459578"/>
            <a:chExt cx="1239657" cy="337193"/>
          </a:xfrm>
        </p:grpSpPr>
        <p:sp>
          <p:nvSpPr>
            <p:cNvPr id="17" name="Прямоугольник: скругленные углы 84">
              <a:extLst>
                <a:ext uri="{FF2B5EF4-FFF2-40B4-BE49-F238E27FC236}">
                  <a16:creationId xmlns:a16="http://schemas.microsoft.com/office/drawing/2014/main" id="{876C90A6-AE8B-12BD-DB87-60965A3F2012}"/>
                </a:ext>
              </a:extLst>
            </p:cNvPr>
            <p:cNvSpPr/>
            <p:nvPr/>
          </p:nvSpPr>
          <p:spPr>
            <a:xfrm>
              <a:off x="8121309" y="469712"/>
              <a:ext cx="1239657" cy="316925"/>
            </a:xfrm>
            <a:prstGeom prst="roundRect">
              <a:avLst>
                <a:gd name="adj" fmla="val 50000"/>
              </a:avLst>
            </a:prstGeom>
            <a:solidFill>
              <a:srgbClr val="C0D553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Montserrat" panose="00000500000000000000" pitchFamily="2" charset="-5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C60819-CC93-2691-1E70-B1F5BEABBE1C}"/>
                </a:ext>
              </a:extLst>
            </p:cNvPr>
            <p:cNvSpPr txBox="1"/>
            <p:nvPr/>
          </p:nvSpPr>
          <p:spPr>
            <a:xfrm>
              <a:off x="8249238" y="459578"/>
              <a:ext cx="1111728" cy="337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Компетенция</a:t>
              </a:r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DCCB5BB-AFE4-3FD9-1F60-937609A40062}"/>
              </a:ext>
            </a:extLst>
          </p:cNvPr>
          <p:cNvSpPr/>
          <p:nvPr/>
        </p:nvSpPr>
        <p:spPr>
          <a:xfrm>
            <a:off x="7704453" y="3265582"/>
            <a:ext cx="4081041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b="1" dirty="0">
                <a:latin typeface="Montserrat Medium" panose="000006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Градостроительный комплекс Москвы: </a:t>
            </a:r>
          </a:p>
          <a:p>
            <a:pPr>
              <a:defRPr/>
            </a:pPr>
            <a:r>
              <a:rPr lang="ru-RU" sz="1300" dirty="0"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Экологичность, </a:t>
            </a:r>
            <a:r>
              <a:rPr lang="ru-RU" sz="1300" dirty="0" err="1"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биофильный</a:t>
            </a:r>
            <a:r>
              <a:rPr lang="ru-RU" sz="1300" dirty="0"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дизайн и энергоэффективность: что такое «зеленые» офисы</a:t>
            </a:r>
            <a:endParaRPr lang="ru-RU" sz="1300" dirty="0">
              <a:latin typeface="Montserrat" panose="00000500000000000000" pitchFamily="2" charset="-52"/>
              <a:ea typeface="Roboto" panose="02000000000000000000" pitchFamily="2" charset="0"/>
              <a:cs typeface="Roboto" panose="02000000000000000000" pitchFamily="2" charset="0"/>
              <a:hlinkClick r:id="rId2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defRPr/>
            </a:pPr>
            <a:r>
              <a:rPr lang="de-DE" sz="1300" dirty="0">
                <a:solidFill>
                  <a:srgbClr val="D24942"/>
                </a:solidFill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https://stroi.mos.ru/articles/ekologhichnost-biofil-nyi-dizain-i-enierghoeffiektivnost-chto-takoie-zielienyie-ofisy</a:t>
            </a:r>
            <a:r>
              <a:rPr lang="de-DE" sz="1300" dirty="0">
                <a:solidFill>
                  <a:srgbClr val="D24942"/>
                </a:solidFill>
                <a:latin typeface="Montserrat" panose="00000500000000000000" pitchFamily="2" charset="-52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300" dirty="0">
              <a:solidFill>
                <a:srgbClr val="D24942"/>
              </a:solidFill>
              <a:latin typeface="Montserrat" panose="00000500000000000000" pitchFamily="2" charset="-52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248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E8F5E1-09A6-C443-B3ED-82EF4FEAECF4}"/>
              </a:ext>
            </a:extLst>
          </p:cNvPr>
          <p:cNvSpPr/>
          <p:nvPr/>
        </p:nvSpPr>
        <p:spPr bwMode="auto">
          <a:xfrm>
            <a:off x="368515" y="6148163"/>
            <a:ext cx="48232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Montserrat ExtraBold" panose="00000900000000000000" pitchFamily="2" charset="-52"/>
              </a:rPr>
              <a:t>ПОЧЕМУ НАМ СТОИТ ДОВЕРЯТЬ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D79381C-CA4C-EF04-02DE-2B6BDCFDF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13" y="1368425"/>
            <a:ext cx="5800697" cy="3824310"/>
          </a:xfrm>
          <a:prstGeom prst="rect">
            <a:avLst/>
          </a:prstGeom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EF0365F-77FC-C69A-4DF5-0A2BCA55ABD0}"/>
              </a:ext>
            </a:extLst>
          </p:cNvPr>
          <p:cNvCxnSpPr>
            <a:cxnSpLocks/>
          </p:cNvCxnSpPr>
          <p:nvPr/>
        </p:nvCxnSpPr>
        <p:spPr>
          <a:xfrm>
            <a:off x="0" y="5734243"/>
            <a:ext cx="6971491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87D89070-D461-AB19-FBE7-B18D0DF058C8}"/>
              </a:ext>
            </a:extLst>
          </p:cNvPr>
          <p:cNvCxnSpPr>
            <a:cxnSpLocks/>
          </p:cNvCxnSpPr>
          <p:nvPr/>
        </p:nvCxnSpPr>
        <p:spPr>
          <a:xfrm>
            <a:off x="6971491" y="0"/>
            <a:ext cx="0" cy="7672403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445E35F-7589-F1E9-250F-0FDACE52C79C}"/>
              </a:ext>
            </a:extLst>
          </p:cNvPr>
          <p:cNvGrpSpPr/>
          <p:nvPr/>
        </p:nvGrpSpPr>
        <p:grpSpPr>
          <a:xfrm>
            <a:off x="7636104" y="1388816"/>
            <a:ext cx="4413799" cy="5773333"/>
            <a:chOff x="7636104" y="1388816"/>
            <a:chExt cx="4413799" cy="5773333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E4F6BAEF-577E-CC8A-966E-8349180CFDB0}"/>
                </a:ext>
              </a:extLst>
            </p:cNvPr>
            <p:cNvGrpSpPr/>
            <p:nvPr/>
          </p:nvGrpSpPr>
          <p:grpSpPr>
            <a:xfrm>
              <a:off x="7636104" y="6423485"/>
              <a:ext cx="4413799" cy="738664"/>
              <a:chOff x="7636104" y="6423485"/>
              <a:chExt cx="4413799" cy="738664"/>
            </a:xfrm>
          </p:grpSpPr>
          <p:grpSp>
            <p:nvGrpSpPr>
              <p:cNvPr id="87" name="Группа 86">
                <a:extLst>
                  <a:ext uri="{FF2B5EF4-FFF2-40B4-BE49-F238E27FC236}">
                    <a16:creationId xmlns:a16="http://schemas.microsoft.com/office/drawing/2014/main" id="{A11E4BB1-0291-0159-03D1-264D880E1EA6}"/>
                  </a:ext>
                </a:extLst>
              </p:cNvPr>
              <p:cNvGrpSpPr/>
              <p:nvPr/>
            </p:nvGrpSpPr>
            <p:grpSpPr>
              <a:xfrm>
                <a:off x="7636104" y="6423485"/>
                <a:ext cx="4413799" cy="738664"/>
                <a:chOff x="7636104" y="6382845"/>
                <a:chExt cx="4413799" cy="738664"/>
              </a:xfrm>
            </p:grpSpPr>
            <p:sp>
              <p:nvSpPr>
                <p:cNvPr id="29" name="Прямоугольник 25">
                  <a:extLst>
                    <a:ext uri="{FF2B5EF4-FFF2-40B4-BE49-F238E27FC236}">
                      <a16:creationId xmlns:a16="http://schemas.microsoft.com/office/drawing/2014/main" id="{91954068-1A91-FFF8-7404-EB7E3CE59E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30595" y="6382845"/>
                  <a:ext cx="3719308" cy="7386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ontserrat" panose="00000500000000000000" pitchFamily="2" charset="-52"/>
                      <a:cs typeface="Panton Black Caps"/>
                    </a:rPr>
                    <a:t>Результатом нашей деятельности считаем достижение коммерческих задач клиента</a:t>
                  </a:r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4381B57C-9B11-3848-AE86-A25F3AF464A1}"/>
                    </a:ext>
                  </a:extLst>
                </p:cNvPr>
                <p:cNvSpPr/>
                <p:nvPr/>
              </p:nvSpPr>
              <p:spPr>
                <a:xfrm>
                  <a:off x="7636104" y="6384337"/>
                  <a:ext cx="532926" cy="532926"/>
                </a:xfrm>
                <a:prstGeom prst="ellipse">
                  <a:avLst/>
                </a:prstGeom>
                <a:solidFill>
                  <a:srgbClr val="C0D55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F17BE1B4-FEC4-B2B4-E8E7-BC6F159A9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35273" y="6526394"/>
                <a:ext cx="331200" cy="331200"/>
              </a:xfrm>
              <a:prstGeom prst="rect">
                <a:avLst/>
              </a:prstGeom>
            </p:spPr>
          </p:pic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C6BFB22B-6A72-16E7-0372-936EBFB5970F}"/>
                </a:ext>
              </a:extLst>
            </p:cNvPr>
            <p:cNvGrpSpPr/>
            <p:nvPr/>
          </p:nvGrpSpPr>
          <p:grpSpPr>
            <a:xfrm>
              <a:off x="7636104" y="4452771"/>
              <a:ext cx="3851680" cy="532926"/>
              <a:chOff x="7636104" y="4528369"/>
              <a:chExt cx="3851680" cy="532926"/>
            </a:xfrm>
          </p:grpSpPr>
          <p:grpSp>
            <p:nvGrpSpPr>
              <p:cNvPr id="85" name="Группа 84">
                <a:extLst>
                  <a:ext uri="{FF2B5EF4-FFF2-40B4-BE49-F238E27FC236}">
                    <a16:creationId xmlns:a16="http://schemas.microsoft.com/office/drawing/2014/main" id="{1185A250-606A-FE04-CBD8-8F2E75D147CC}"/>
                  </a:ext>
                </a:extLst>
              </p:cNvPr>
              <p:cNvGrpSpPr/>
              <p:nvPr/>
            </p:nvGrpSpPr>
            <p:grpSpPr>
              <a:xfrm>
                <a:off x="7636104" y="4528369"/>
                <a:ext cx="3851680" cy="532926"/>
                <a:chOff x="7636104" y="4472815"/>
                <a:chExt cx="3851680" cy="532926"/>
              </a:xfrm>
            </p:grpSpPr>
            <p:sp>
              <p:nvSpPr>
                <p:cNvPr id="14" name="Прямоугольник 21">
                  <a:extLst>
                    <a:ext uri="{FF2B5EF4-FFF2-40B4-BE49-F238E27FC236}">
                      <a16:creationId xmlns:a16="http://schemas.microsoft.com/office/drawing/2014/main" id="{1F463B2A-CE03-20D3-8BA0-856DFFE939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30596" y="4482521"/>
                  <a:ext cx="315718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ontserrat" panose="00000500000000000000" pitchFamily="2" charset="-52"/>
                      <a:cs typeface="Panton Black Caps"/>
                    </a:rPr>
                    <a:t>Мы гарантируем достижение </a:t>
                  </a:r>
                  <a:r>
                    <a:rPr lang="en-US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ontserrat" panose="00000500000000000000" pitchFamily="2" charset="-52"/>
                      <a:cs typeface="Panton Black Caps"/>
                    </a:rPr>
                    <a:t>KPI</a:t>
                  </a:r>
                  <a:r>
                    <a:rPr lang="ru-R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ontserrat" panose="00000500000000000000" pitchFamily="2" charset="-52"/>
                      <a:cs typeface="Panton Black Caps"/>
                    </a:rPr>
                    <a:t>  в договоре</a:t>
                  </a:r>
                  <a:endParaRPr lang="ru-R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ontserrat" panose="00000500000000000000" pitchFamily="2" charset="-52"/>
                  </a:endParaRPr>
                </a:p>
              </p:txBody>
            </p:sp>
            <p:sp>
              <p:nvSpPr>
                <p:cNvPr id="51" name="Овал 50">
                  <a:extLst>
                    <a:ext uri="{FF2B5EF4-FFF2-40B4-BE49-F238E27FC236}">
                      <a16:creationId xmlns:a16="http://schemas.microsoft.com/office/drawing/2014/main" id="{5BBDFCCB-962B-5837-EEDB-07D6ACB34E41}"/>
                    </a:ext>
                  </a:extLst>
                </p:cNvPr>
                <p:cNvSpPr/>
                <p:nvPr/>
              </p:nvSpPr>
              <p:spPr>
                <a:xfrm>
                  <a:off x="7636104" y="4472815"/>
                  <a:ext cx="532926" cy="532926"/>
                </a:xfrm>
                <a:prstGeom prst="ellipse">
                  <a:avLst/>
                </a:prstGeom>
                <a:solidFill>
                  <a:srgbClr val="C0D55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A2E67399-F3D2-CB82-FA93-D343559DB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9827" y="4629442"/>
                <a:ext cx="331200" cy="331200"/>
              </a:xfrm>
              <a:prstGeom prst="rect">
                <a:avLst/>
              </a:prstGeom>
            </p:spPr>
          </p:pic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8D8EC5C7-416E-4871-D725-A3EA08F9284A}"/>
                </a:ext>
              </a:extLst>
            </p:cNvPr>
            <p:cNvGrpSpPr/>
            <p:nvPr/>
          </p:nvGrpSpPr>
          <p:grpSpPr>
            <a:xfrm>
              <a:off x="7636104" y="2271305"/>
              <a:ext cx="3919134" cy="743676"/>
              <a:chOff x="7636104" y="2422503"/>
              <a:chExt cx="3919134" cy="743676"/>
            </a:xfrm>
          </p:grpSpPr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4D765497-A621-ADF1-0DF1-1ED33BD06CD3}"/>
                  </a:ext>
                </a:extLst>
              </p:cNvPr>
              <p:cNvGrpSpPr/>
              <p:nvPr/>
            </p:nvGrpSpPr>
            <p:grpSpPr>
              <a:xfrm>
                <a:off x="7636104" y="2422503"/>
                <a:ext cx="3919134" cy="743676"/>
                <a:chOff x="7636104" y="2346638"/>
                <a:chExt cx="3919134" cy="743676"/>
              </a:xfrm>
            </p:grpSpPr>
            <p:sp>
              <p:nvSpPr>
                <p:cNvPr id="4" name="Прямоугольник 20">
                  <a:extLst>
                    <a:ext uri="{FF2B5EF4-FFF2-40B4-BE49-F238E27FC236}">
                      <a16:creationId xmlns:a16="http://schemas.microsoft.com/office/drawing/2014/main" id="{7FA9B786-56EB-67A8-04AF-A5638AB4D3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51481" y="2351650"/>
                  <a:ext cx="3203757" cy="7386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ontserrat" panose="00000500000000000000" pitchFamily="2" charset="-52"/>
                      <a:cs typeface="Panton Black Caps"/>
                    </a:rPr>
                    <a:t>Мы специализируемся на недвижимости и смежных рынках</a:t>
                  </a:r>
                </a:p>
              </p:txBody>
            </p:sp>
            <p:sp>
              <p:nvSpPr>
                <p:cNvPr id="48" name="Овал 47">
                  <a:extLst>
                    <a:ext uri="{FF2B5EF4-FFF2-40B4-BE49-F238E27FC236}">
                      <a16:creationId xmlns:a16="http://schemas.microsoft.com/office/drawing/2014/main" id="{6F2587E0-9EE5-3404-A52C-33B2365F03EC}"/>
                    </a:ext>
                  </a:extLst>
                </p:cNvPr>
                <p:cNvSpPr/>
                <p:nvPr/>
              </p:nvSpPr>
              <p:spPr>
                <a:xfrm>
                  <a:off x="7636104" y="2346638"/>
                  <a:ext cx="532926" cy="532926"/>
                </a:xfrm>
                <a:prstGeom prst="ellipse">
                  <a:avLst/>
                </a:prstGeom>
                <a:solidFill>
                  <a:srgbClr val="C0D55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5AB85AF7-C363-8D93-8B8C-B27670E60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273" y="2521737"/>
                <a:ext cx="334800" cy="334800"/>
              </a:xfrm>
              <a:prstGeom prst="rect">
                <a:avLst/>
              </a:prstGeom>
            </p:spPr>
          </p:pic>
        </p:grpSp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5B4AF5D4-4168-2F3C-8103-5A1FFCB1ECF1}"/>
                </a:ext>
              </a:extLst>
            </p:cNvPr>
            <p:cNvGrpSpPr/>
            <p:nvPr/>
          </p:nvGrpSpPr>
          <p:grpSpPr>
            <a:xfrm>
              <a:off x="7636104" y="1388816"/>
              <a:ext cx="4124096" cy="532926"/>
              <a:chOff x="7636104" y="1577814"/>
              <a:chExt cx="4124096" cy="532926"/>
            </a:xfrm>
          </p:grpSpPr>
          <p:sp>
            <p:nvSpPr>
              <p:cNvPr id="9" name="Прямоугольник 19">
                <a:extLst>
                  <a:ext uri="{FF2B5EF4-FFF2-40B4-BE49-F238E27FC236}">
                    <a16:creationId xmlns:a16="http://schemas.microsoft.com/office/drawing/2014/main" id="{9A12EDEB-98FA-4DE3-A25A-805385DFF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30595" y="1702924"/>
                <a:ext cx="342960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ontserrat" panose="00000500000000000000" pitchFamily="2" charset="-52"/>
                    <a:cs typeface="Panton Black Caps"/>
                  </a:rPr>
                  <a:t>Более 20 лет на рынке</a:t>
                </a:r>
                <a:endPara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</a:endParaRPr>
              </a:p>
            </p:txBody>
          </p: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F478AAD4-067E-263F-D37D-A084B0C3C8AD}"/>
                  </a:ext>
                </a:extLst>
              </p:cNvPr>
              <p:cNvGrpSpPr/>
              <p:nvPr/>
            </p:nvGrpSpPr>
            <p:grpSpPr>
              <a:xfrm>
                <a:off x="7636104" y="1577814"/>
                <a:ext cx="532926" cy="532926"/>
                <a:chOff x="7517380" y="1577814"/>
                <a:chExt cx="532926" cy="532926"/>
              </a:xfrm>
            </p:grpSpPr>
            <p:sp>
              <p:nvSpPr>
                <p:cNvPr id="45" name="Овал 44">
                  <a:extLst>
                    <a:ext uri="{FF2B5EF4-FFF2-40B4-BE49-F238E27FC236}">
                      <a16:creationId xmlns:a16="http://schemas.microsoft.com/office/drawing/2014/main" id="{F1904AFE-32A1-09C8-072E-220A4E282988}"/>
                    </a:ext>
                  </a:extLst>
                </p:cNvPr>
                <p:cNvSpPr/>
                <p:nvPr/>
              </p:nvSpPr>
              <p:spPr>
                <a:xfrm>
                  <a:off x="7517380" y="1577814"/>
                  <a:ext cx="532926" cy="532926"/>
                </a:xfrm>
                <a:prstGeom prst="ellipse">
                  <a:avLst/>
                </a:prstGeom>
                <a:solidFill>
                  <a:srgbClr val="D2494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58" name="Рисунок 57">
                  <a:extLst>
                    <a:ext uri="{FF2B5EF4-FFF2-40B4-BE49-F238E27FC236}">
                      <a16:creationId xmlns:a16="http://schemas.microsoft.com/office/drawing/2014/main" id="{C921F55A-5E0F-14E2-F772-CA2D2D182F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943" y="1661377"/>
                  <a:ext cx="365800" cy="3658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29652FDC-CBD1-113A-1E37-898478220238}"/>
                </a:ext>
              </a:extLst>
            </p:cNvPr>
            <p:cNvGrpSpPr/>
            <p:nvPr/>
          </p:nvGrpSpPr>
          <p:grpSpPr>
            <a:xfrm>
              <a:off x="7636104" y="5335260"/>
              <a:ext cx="3851679" cy="738664"/>
              <a:chOff x="7636104" y="5256778"/>
              <a:chExt cx="3851679" cy="738664"/>
            </a:xfrm>
          </p:grpSpPr>
          <p:sp>
            <p:nvSpPr>
              <p:cNvPr id="24" name="Прямоугольник 22">
                <a:extLst>
                  <a:ext uri="{FF2B5EF4-FFF2-40B4-BE49-F238E27FC236}">
                    <a16:creationId xmlns:a16="http://schemas.microsoft.com/office/drawing/2014/main" id="{F5783598-38D4-E93E-81CB-BAF66F62D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30595" y="5256778"/>
                <a:ext cx="3157188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ontserrat" panose="00000500000000000000" pitchFamily="2" charset="-52"/>
                    <a:cs typeface="Panton Black Caps"/>
                  </a:rPr>
                  <a:t>Эффективность подтверждена многочисленными наградами наших клиентов</a:t>
                </a:r>
                <a:endPara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-52"/>
                </a:endParaRPr>
              </a:p>
            </p:txBody>
          </p: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2146C99D-759E-C771-4F83-71A820187527}"/>
                  </a:ext>
                </a:extLst>
              </p:cNvPr>
              <p:cNvGrpSpPr/>
              <p:nvPr/>
            </p:nvGrpSpPr>
            <p:grpSpPr>
              <a:xfrm>
                <a:off x="7636104" y="5256778"/>
                <a:ext cx="532926" cy="532926"/>
                <a:chOff x="7517380" y="5256778"/>
                <a:chExt cx="532926" cy="532926"/>
              </a:xfrm>
            </p:grpSpPr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75279C05-7855-07EF-F579-A558218ABCAF}"/>
                    </a:ext>
                  </a:extLst>
                </p:cNvPr>
                <p:cNvSpPr/>
                <p:nvPr/>
              </p:nvSpPr>
              <p:spPr>
                <a:xfrm>
                  <a:off x="7517380" y="5256778"/>
                  <a:ext cx="532926" cy="532926"/>
                </a:xfrm>
                <a:prstGeom prst="ellipse">
                  <a:avLst/>
                </a:prstGeom>
                <a:solidFill>
                  <a:srgbClr val="D2494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62" name="Рисунок 61">
                  <a:extLst>
                    <a:ext uri="{FF2B5EF4-FFF2-40B4-BE49-F238E27FC236}">
                      <a16:creationId xmlns:a16="http://schemas.microsoft.com/office/drawing/2014/main" id="{3ACF0905-1CDB-5BB8-0339-E170CC7AA0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7846" y="5352004"/>
                  <a:ext cx="334936" cy="3349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A75A610C-1E01-C2A8-0F62-C79F1BC7A95D}"/>
                </a:ext>
              </a:extLst>
            </p:cNvPr>
            <p:cNvGrpSpPr/>
            <p:nvPr/>
          </p:nvGrpSpPr>
          <p:grpSpPr>
            <a:xfrm>
              <a:off x="7636104" y="3364544"/>
              <a:ext cx="4124096" cy="738664"/>
              <a:chOff x="7636104" y="3431264"/>
              <a:chExt cx="4124096" cy="738664"/>
            </a:xfrm>
          </p:grpSpPr>
          <p:sp>
            <p:nvSpPr>
              <p:cNvPr id="19" name="Прямоугольник 23">
                <a:extLst>
                  <a:ext uri="{FF2B5EF4-FFF2-40B4-BE49-F238E27FC236}">
                    <a16:creationId xmlns:a16="http://schemas.microsoft.com/office/drawing/2014/main" id="{6FB50397-8D48-480A-35A7-5B4118FC0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30595" y="3431264"/>
                <a:ext cx="3429605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ontserrat" panose="00000500000000000000" pitchFamily="2" charset="-52"/>
                    <a:cs typeface="Panton Black Caps"/>
                  </a:rPr>
                  <a:t>Мы создаем индивидуальные проекты и программы продвижения</a:t>
                </a:r>
              </a:p>
            </p:txBody>
          </p:sp>
          <p:grpSp>
            <p:nvGrpSpPr>
              <p:cNvPr id="78" name="Группа 77">
                <a:extLst>
                  <a:ext uri="{FF2B5EF4-FFF2-40B4-BE49-F238E27FC236}">
                    <a16:creationId xmlns:a16="http://schemas.microsoft.com/office/drawing/2014/main" id="{D1D352E1-84A9-1473-ACF4-350711F83BF1}"/>
                  </a:ext>
                </a:extLst>
              </p:cNvPr>
              <p:cNvGrpSpPr/>
              <p:nvPr/>
            </p:nvGrpSpPr>
            <p:grpSpPr>
              <a:xfrm>
                <a:off x="7636104" y="3431264"/>
                <a:ext cx="532926" cy="532926"/>
                <a:chOff x="7517380" y="3431264"/>
                <a:chExt cx="532926" cy="532926"/>
              </a:xfrm>
            </p:grpSpPr>
            <p:sp>
              <p:nvSpPr>
                <p:cNvPr id="49" name="Овал 48">
                  <a:extLst>
                    <a:ext uri="{FF2B5EF4-FFF2-40B4-BE49-F238E27FC236}">
                      <a16:creationId xmlns:a16="http://schemas.microsoft.com/office/drawing/2014/main" id="{BD6C7E6B-BE6E-366B-9291-190A9FFF6BBA}"/>
                    </a:ext>
                  </a:extLst>
                </p:cNvPr>
                <p:cNvSpPr/>
                <p:nvPr/>
              </p:nvSpPr>
              <p:spPr>
                <a:xfrm>
                  <a:off x="7517380" y="3431264"/>
                  <a:ext cx="532926" cy="532926"/>
                </a:xfrm>
                <a:prstGeom prst="ellipse">
                  <a:avLst/>
                </a:prstGeom>
                <a:solidFill>
                  <a:srgbClr val="D2494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E54CB1C7-372D-0161-00F0-9DDCECF28D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5233" y="3474197"/>
                  <a:ext cx="416580" cy="41658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1D7631D-1996-3BB2-55BC-56931073CA4E}"/>
              </a:ext>
            </a:extLst>
          </p:cNvPr>
          <p:cNvGrpSpPr/>
          <p:nvPr/>
        </p:nvGrpSpPr>
        <p:grpSpPr>
          <a:xfrm>
            <a:off x="481360" y="456718"/>
            <a:ext cx="6059601" cy="356673"/>
            <a:chOff x="481360" y="527838"/>
            <a:chExt cx="6059601" cy="35667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B4E835F-C51E-F329-14B2-713303617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2522" b="4396"/>
            <a:stretch/>
          </p:blipFill>
          <p:spPr>
            <a:xfrm>
              <a:off x="481360" y="527838"/>
              <a:ext cx="3645389" cy="356673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9E3830C-1D37-250F-6304-DF79F0280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5" t="1" b="1550"/>
            <a:stretch/>
          </p:blipFill>
          <p:spPr>
            <a:xfrm>
              <a:off x="4022374" y="540224"/>
              <a:ext cx="2518587" cy="334798"/>
            </a:xfrm>
            <a:prstGeom prst="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EC3FEC7-35E1-8C08-27B8-6DD5DA9D4EF9}"/>
              </a:ext>
            </a:extLst>
          </p:cNvPr>
          <p:cNvGrpSpPr/>
          <p:nvPr/>
        </p:nvGrpSpPr>
        <p:grpSpPr>
          <a:xfrm>
            <a:off x="9590647" y="474837"/>
            <a:ext cx="2170126" cy="338554"/>
            <a:chOff x="8121309" y="459578"/>
            <a:chExt cx="1239657" cy="337193"/>
          </a:xfrm>
        </p:grpSpPr>
        <p:sp>
          <p:nvSpPr>
            <p:cNvPr id="8" name="Прямоугольник: скругленные углы 84">
              <a:extLst>
                <a:ext uri="{FF2B5EF4-FFF2-40B4-BE49-F238E27FC236}">
                  <a16:creationId xmlns:a16="http://schemas.microsoft.com/office/drawing/2014/main" id="{B2C31167-078D-6EF6-3C40-BBD639E35A7F}"/>
                </a:ext>
              </a:extLst>
            </p:cNvPr>
            <p:cNvSpPr/>
            <p:nvPr/>
          </p:nvSpPr>
          <p:spPr>
            <a:xfrm>
              <a:off x="8121309" y="469712"/>
              <a:ext cx="1239657" cy="316925"/>
            </a:xfrm>
            <a:prstGeom prst="roundRect">
              <a:avLst>
                <a:gd name="adj" fmla="val 50000"/>
              </a:avLst>
            </a:prstGeom>
            <a:solidFill>
              <a:srgbClr val="C0D553"/>
            </a:solidFill>
            <a:ln w="12700">
              <a:solidFill>
                <a:srgbClr val="5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Montserrat" panose="00000500000000000000" pitchFamily="2" charset="-5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1E952F-4949-8FD9-B1C3-131BD5E8E38E}"/>
                </a:ext>
              </a:extLst>
            </p:cNvPr>
            <p:cNvSpPr txBox="1"/>
            <p:nvPr/>
          </p:nvSpPr>
          <p:spPr>
            <a:xfrm>
              <a:off x="8249238" y="459578"/>
              <a:ext cx="1111728" cy="337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ontserrat ExtraBold" panose="00000900000000000000" pitchFamily="2" charset="-52"/>
                  <a:ea typeface="Roboto" panose="02000000000000000000" pitchFamily="2" charset="0"/>
                  <a:cs typeface="Roboto" panose="02000000000000000000" pitchFamily="2" charset="0"/>
                </a:rPr>
                <a:t>Компетенция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343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4355432" y="1159605"/>
            <a:ext cx="7404767" cy="1222259"/>
          </a:xfrm>
          <a:prstGeom prst="rect">
            <a:avLst/>
          </a:prstGeom>
        </p:spPr>
        <p:txBody>
          <a:bodyPr wrap="square" lIns="113157" tIns="56579" rIns="113157" bIns="56579">
            <a:spAutoFit/>
          </a:bodyPr>
          <a:lstStyle/>
          <a:p>
            <a:r>
              <a:rPr lang="en-US" sz="1200" b="1" dirty="0">
                <a:solidFill>
                  <a:srgbClr val="D24942"/>
                </a:solidFill>
                <a:latin typeface="Montserrat"/>
              </a:rPr>
              <a:t>PLUS Development </a:t>
            </a:r>
            <a:r>
              <a:rPr lang="ru-RU" sz="1200" dirty="0">
                <a:latin typeface="Montserrat"/>
              </a:rPr>
              <a:t>– </a:t>
            </a:r>
            <a:r>
              <a:rPr lang="en" sz="1200" dirty="0">
                <a:latin typeface="Montserrat"/>
              </a:rPr>
              <a:t>Plus Development </a:t>
            </a:r>
            <a:r>
              <a:rPr lang="ru-RU" sz="1200" dirty="0">
                <a:latin typeface="Montserrat"/>
              </a:rPr>
              <a:t>фокусируется на жилой и коммерческой недвижимости в Москве. Экспертиза компании позволяет осуществлять полный цикл девелопмента: от разработки концепции, подбора территории под застройку до ввода в эксплуатацию и управления сданным проектом. </a:t>
            </a:r>
          </a:p>
          <a:p>
            <a:r>
              <a:rPr lang="ru-RU" sz="1200" dirty="0">
                <a:latin typeface="Montserrat"/>
              </a:rPr>
              <a:t>В портфеле </a:t>
            </a:r>
            <a:r>
              <a:rPr lang="en" sz="1200" dirty="0">
                <a:latin typeface="Montserrat"/>
              </a:rPr>
              <a:t>Plus Development – </a:t>
            </a:r>
            <a:r>
              <a:rPr lang="ru-RU" sz="1200" dirty="0">
                <a:latin typeface="Montserrat"/>
              </a:rPr>
              <a:t>жилые комплексы класса бизнес-</a:t>
            </a:r>
            <a:r>
              <a:rPr lang="ru-RU" sz="1200" dirty="0" err="1">
                <a:latin typeface="Montserrat"/>
              </a:rPr>
              <a:t>лайт</a:t>
            </a:r>
            <a:r>
              <a:rPr lang="ru-RU" sz="1200" dirty="0">
                <a:latin typeface="Montserrat"/>
              </a:rPr>
              <a:t> в Москве и </a:t>
            </a:r>
            <a:r>
              <a:rPr lang="ru-RU" sz="1200" dirty="0" err="1">
                <a:latin typeface="Montserrat"/>
              </a:rPr>
              <a:t>ТиНАО</a:t>
            </a:r>
            <a:r>
              <a:rPr lang="ru-RU" sz="1200" dirty="0">
                <a:latin typeface="Montserrat"/>
              </a:rPr>
              <a:t>, а также бизнес-центр на севере столицы.</a:t>
            </a:r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481360" y="456718"/>
            <a:ext cx="11280417" cy="356673"/>
            <a:chOff x="481360" y="456718"/>
            <a:chExt cx="11280417" cy="356673"/>
          </a:xfrm>
        </p:grpSpPr>
        <p:grpSp>
          <p:nvGrpSpPr>
            <p:cNvPr id="20" name="Группа 19"/>
            <p:cNvGrpSpPr/>
            <p:nvPr/>
          </p:nvGrpSpPr>
          <p:grpSpPr bwMode="auto">
            <a:xfrm>
              <a:off x="10535595" y="457746"/>
              <a:ext cx="1226181" cy="338554"/>
              <a:chOff x="9489465" y="470600"/>
              <a:chExt cx="1221252" cy="337193"/>
            </a:xfrm>
          </p:grpSpPr>
          <p:sp>
            <p:nvSpPr>
              <p:cNvPr id="24" name="Прямоугольник: скругленные углы 23"/>
              <p:cNvSpPr/>
              <p:nvPr/>
            </p:nvSpPr>
            <p:spPr bwMode="auto">
              <a:xfrm>
                <a:off x="9489465" y="480734"/>
                <a:ext cx="1221252" cy="316925"/>
              </a:xfrm>
              <a:prstGeom prst="roundRect">
                <a:avLst>
                  <a:gd name="adj" fmla="val 50000"/>
                </a:avLst>
              </a:prstGeom>
              <a:solidFill>
                <a:srgbClr val="C0D553"/>
              </a:solidFill>
              <a:ln w="12700">
                <a:solidFill>
                  <a:srgbClr val="58585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600">
                  <a:latin typeface="Montserrat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 bwMode="auto">
              <a:xfrm>
                <a:off x="9639325" y="470600"/>
                <a:ext cx="921533" cy="33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600">
                    <a:latin typeface="Montserrat ExtraBold"/>
                    <a:ea typeface="Roboto"/>
                    <a:cs typeface="Roboto"/>
                  </a:rPr>
                  <a:t>Кейсы</a:t>
                </a:r>
                <a:endParaRPr/>
              </a:p>
            </p:txBody>
          </p:sp>
        </p:grpSp>
        <p:grpSp>
          <p:nvGrpSpPr>
            <p:cNvPr id="21" name="Группа 20"/>
            <p:cNvGrpSpPr/>
            <p:nvPr/>
          </p:nvGrpSpPr>
          <p:grpSpPr bwMode="auto">
            <a:xfrm>
              <a:off x="481360" y="456718"/>
              <a:ext cx="6059601" cy="356673"/>
              <a:chOff x="481360" y="527838"/>
              <a:chExt cx="6059601" cy="356673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"/>
              <a:srcRect t="1" r="42522" b="4396"/>
              <a:stretch/>
            </p:blipFill>
            <p:spPr bwMode="auto">
              <a:xfrm>
                <a:off x="481360" y="527838"/>
                <a:ext cx="3645389" cy="356673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2"/>
              <a:srcRect l="56435" t="1" b="1549"/>
              <a:stretch/>
            </p:blipFill>
            <p:spPr bwMode="auto">
              <a:xfrm>
                <a:off x="4022374" y="540224"/>
                <a:ext cx="2518587" cy="334798"/>
              </a:xfrm>
              <a:prstGeom prst="rect">
                <a:avLst/>
              </a:prstGeom>
            </p:spPr>
          </p:pic>
        </p:grpSp>
      </p:grpSp>
      <p:cxnSp>
        <p:nvCxnSpPr>
          <p:cNvPr id="28" name="Прямая соединительная линия 27"/>
          <p:cNvCxnSpPr>
            <a:cxnSpLocks/>
          </p:cNvCxnSpPr>
          <p:nvPr/>
        </p:nvCxnSpPr>
        <p:spPr bwMode="auto">
          <a:xfrm flipH="1">
            <a:off x="-179265" y="2657343"/>
            <a:ext cx="12599742" cy="0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cxnSpLocks/>
          </p:cNvCxnSpPr>
          <p:nvPr/>
        </p:nvCxnSpPr>
        <p:spPr bwMode="auto">
          <a:xfrm>
            <a:off x="7041836" y="2657343"/>
            <a:ext cx="0" cy="4969053"/>
          </a:xfrm>
          <a:prstGeom prst="line">
            <a:avLst/>
          </a:prstGeom>
          <a:ln w="1905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6" descr="https://images.cdn-cian.ru/images/detali-moskva-jk-2418446446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7" y="3057770"/>
            <a:ext cx="6305927" cy="3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 descr="D:\Поделки\Тройка РЭД\06_Рlus Development\1.jpg"/>
          <p:cNvPicPr/>
          <p:nvPr/>
        </p:nvPicPr>
        <p:blipFill>
          <a:blip r:embed="rId4"/>
          <a:srcRect l="13560" t="7834" r="9039" b="5198"/>
          <a:stretch/>
        </p:blipFill>
        <p:spPr bwMode="auto">
          <a:xfrm>
            <a:off x="2984487" y="1192384"/>
            <a:ext cx="1096259" cy="97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D:\Поделки\Тройка РЭД\06_Рlus Development\2_5303460552364800523\LOGO_PLUS\LOGO ver.02_500x5001.jpg"/>
          <p:cNvPicPr/>
          <p:nvPr/>
        </p:nvPicPr>
        <p:blipFill>
          <a:blip r:embed="rId5"/>
          <a:stretch/>
        </p:blipFill>
        <p:spPr bwMode="auto">
          <a:xfrm>
            <a:off x="481013" y="1191068"/>
            <a:ext cx="2140806" cy="974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E9A60CD-294D-F5B3-584E-38577C609571}"/>
              </a:ext>
            </a:extLst>
          </p:cNvPr>
          <p:cNvGrpSpPr/>
          <p:nvPr/>
        </p:nvGrpSpPr>
        <p:grpSpPr>
          <a:xfrm>
            <a:off x="7240255" y="3862721"/>
            <a:ext cx="4519944" cy="3644794"/>
            <a:chOff x="7435532" y="5299195"/>
            <a:chExt cx="4564374" cy="3644794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85458767-E5FB-F524-1B7F-C8A5B9BB9FAA}"/>
                </a:ext>
              </a:extLst>
            </p:cNvPr>
            <p:cNvSpPr/>
            <p:nvPr/>
          </p:nvSpPr>
          <p:spPr bwMode="auto">
            <a:xfrm>
              <a:off x="7450772" y="5299195"/>
              <a:ext cx="15190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dirty="0">
                  <a:solidFill>
                    <a:srgbClr val="D24942"/>
                  </a:solidFill>
                  <a:latin typeface="Montserrat ExtraBold" panose="00000900000000000000" pitchFamily="2" charset="-52"/>
                </a:rPr>
                <a:t>Результат:</a:t>
              </a:r>
              <a:endParaRPr lang="en-US" sz="1200" b="1" dirty="0">
                <a:solidFill>
                  <a:srgbClr val="D24942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234B47CC-EBDB-EE1D-D9DF-D24A26DB1E69}"/>
                </a:ext>
              </a:extLst>
            </p:cNvPr>
            <p:cNvSpPr txBox="1"/>
            <p:nvPr/>
          </p:nvSpPr>
          <p:spPr bwMode="auto">
            <a:xfrm>
              <a:off x="7435532" y="5644239"/>
              <a:ext cx="4564374" cy="3299750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ru-RU" dirty="0"/>
                <a:t>Отстроились от конкурентов, сформулировали позиционирование и возглавили сегмент «бизнес-</a:t>
              </a:r>
              <a:r>
                <a:rPr lang="ru-RU" dirty="0" err="1"/>
                <a:t>лайт</a:t>
              </a:r>
              <a:r>
                <a:rPr lang="ru-RU" dirty="0"/>
                <a:t>», удерживаем позицию лидера этого сегмента в </a:t>
              </a:r>
              <a:r>
                <a:rPr lang="ru-RU" dirty="0" err="1"/>
                <a:t>инфополе</a:t>
              </a:r>
              <a:endParaRPr lang="ru-RU" dirty="0"/>
            </a:p>
            <a:p>
              <a:pPr>
                <a:spcAft>
                  <a:spcPts val="600"/>
                </a:spcAft>
              </a:pPr>
              <a:r>
                <a:rPr lang="ru-RU" dirty="0"/>
                <a:t>Улучшили репутационные показатели по бренду компании и ЖК за первые 9 мес. работы: средняя ежемесячная цитируемость со 100 до 300 публикаций, </a:t>
              </a:r>
              <a:r>
                <a:rPr lang="ru-RU" dirty="0">
                  <a:latin typeface="Montserrat"/>
                </a:rPr>
                <a:t>аудиторный охват до 23 млн, стоимость контакта 0,25 руб., подняли рейтинги ЖК с 2,2 до 4,3, доля позитива при поисковой выдаче выросла с 28% до 53</a:t>
              </a:r>
              <a:r>
                <a:rPr lang="en-US" dirty="0">
                  <a:latin typeface="Montserrat"/>
                </a:rPr>
                <a:t>%</a:t>
              </a:r>
              <a:endParaRPr lang="ru-RU" dirty="0"/>
            </a:p>
            <a:p>
              <a:pPr>
                <a:spcAft>
                  <a:spcPts val="600"/>
                </a:spcAft>
              </a:pPr>
              <a:r>
                <a:rPr lang="ru-RU" dirty="0"/>
                <a:t>Настроили менеджмент единой̆ информационной̆ повестки с маркетингом, ведем полный комплекс </a:t>
              </a:r>
              <a:r>
                <a:rPr lang="en-US" dirty="0"/>
                <a:t>PR, SMM, SERM, ORM, </a:t>
              </a:r>
              <a:r>
                <a:rPr lang="ru-RU" dirty="0"/>
                <a:t>мероприятия по бренду девелопера и проектам</a:t>
              </a:r>
            </a:p>
            <a:p>
              <a:pPr>
                <a:spcAft>
                  <a:spcPts val="600"/>
                </a:spcAft>
              </a:pPr>
              <a:endParaRPr lang="ru-RU" dirty="0">
                <a:highlight>
                  <a:srgbClr val="FFFF00"/>
                </a:highlight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BC986B9-014F-7A46-9C54-798B3CA01CB0}"/>
              </a:ext>
            </a:extLst>
          </p:cNvPr>
          <p:cNvGrpSpPr/>
          <p:nvPr/>
        </p:nvGrpSpPr>
        <p:grpSpPr>
          <a:xfrm>
            <a:off x="7240256" y="2840679"/>
            <a:ext cx="4371039" cy="1020490"/>
            <a:chOff x="7435531" y="3410146"/>
            <a:chExt cx="4371039" cy="1020490"/>
          </a:xfrm>
        </p:grpSpPr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B03CB206-D395-6FAB-F170-ACBDEC9AFEBC}"/>
                </a:ext>
              </a:extLst>
            </p:cNvPr>
            <p:cNvSpPr txBox="1"/>
            <p:nvPr/>
          </p:nvSpPr>
          <p:spPr bwMode="auto">
            <a:xfrm>
              <a:off x="7450771" y="3410146"/>
              <a:ext cx="9386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defRPr sz="1400" b="1">
                  <a:solidFill>
                    <a:srgbClr val="D24942"/>
                  </a:solidFill>
                  <a:latin typeface="Montserrat ExtraBold" panose="00000900000000000000" pitchFamily="2" charset="-52"/>
                </a:defRPr>
              </a:lvl1pPr>
            </a:lstStyle>
            <a:p>
              <a:r>
                <a:rPr lang="ru-RU" sz="1200" dirty="0"/>
                <a:t>Цели: </a:t>
              </a:r>
              <a:endParaRPr sz="1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2FF084-1EF0-DB15-EFBC-25E9FE3F1B1E}"/>
                </a:ext>
              </a:extLst>
            </p:cNvPr>
            <p:cNvSpPr txBox="1"/>
            <p:nvPr/>
          </p:nvSpPr>
          <p:spPr>
            <a:xfrm>
              <a:off x="7435531" y="3762375"/>
              <a:ext cx="4371039" cy="668261"/>
            </a:xfrm>
            <a:prstGeom prst="rect">
              <a:avLst/>
            </a:prstGeom>
          </p:spPr>
          <p:txBody>
            <a:bodyPr wrap="square" lIns="113157" tIns="56579" rIns="113157" bIns="56579">
              <a:spAutoFit/>
            </a:bodyPr>
            <a:lstStyle>
              <a:defPPr>
                <a:defRPr lang="en-US"/>
              </a:defPPr>
              <a:lvl1pPr marL="171450" indent="-171450">
                <a:spcAft>
                  <a:spcPts val="400"/>
                </a:spcAft>
                <a:buFont typeface="Arial"/>
                <a:buChar char="•"/>
                <a:defRPr sz="1200">
                  <a:latin typeface="Montserrat" panose="00000500000000000000" pitchFamily="2" charset="-52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ru-RU" dirty="0"/>
                <a:t>Вывести новый бренд молодой девелоперской компании на Московский рынок и поддержать продажи ЖК компании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1191</TotalTime>
  <Words>3283</Words>
  <Application>Microsoft Macintosh PowerPoint</Application>
  <PresentationFormat>Произвольный</PresentationFormat>
  <Paragraphs>259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Calibri</vt:lpstr>
      <vt:lpstr>Montserrat Medium</vt:lpstr>
      <vt:lpstr>Myriad Pro</vt:lpstr>
      <vt:lpstr>Calibri Light</vt:lpstr>
      <vt:lpstr>Montserrat ExtraBold</vt:lpstr>
      <vt:lpstr>Arial</vt:lpstr>
      <vt:lpstr>Montserrat</vt:lpstr>
      <vt:lpstr>Involve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Храмоева Александра</dc:creator>
  <cp:lastModifiedBy>Microsoft Office User</cp:lastModifiedBy>
  <cp:revision>32</cp:revision>
  <dcterms:created xsi:type="dcterms:W3CDTF">2024-08-22T18:02:50Z</dcterms:created>
  <dcterms:modified xsi:type="dcterms:W3CDTF">2025-04-16T06:46:08Z</dcterms:modified>
</cp:coreProperties>
</file>